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30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03" r:id="rId27"/>
    <p:sldId id="304" r:id="rId28"/>
    <p:sldId id="305"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297" r:id="rId52"/>
    <p:sldId id="330" r:id="rId53"/>
    <p:sldId id="299" r:id="rId54"/>
    <p:sldId id="300" r:id="rId55"/>
    <p:sldId id="332" r:id="rId5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66FF33"/>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93" autoAdjust="0"/>
  </p:normalViewPr>
  <p:slideViewPr>
    <p:cSldViewPr>
      <p:cViewPr varScale="1">
        <p:scale>
          <a:sx n="82" d="100"/>
          <a:sy n="82" d="100"/>
        </p:scale>
        <p:origin x="4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634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A103585-4E9A-4FA6-9C52-884D6E60DAB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0" y="0"/>
            <a:ext cx="825500" cy="6858000"/>
          </a:xfrm>
          <a:prstGeom prst="rect">
            <a:avLst/>
          </a:prstGeom>
          <a:solidFill>
            <a:schemeClr val="tx2">
              <a:alpha val="50000"/>
            </a:schemeClr>
          </a:solidFill>
          <a:ln>
            <a:noFill/>
          </a:ln>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a:endParaRPr kumimoji="1" lang="en-US" altLang="en-US"/>
          </a:p>
        </p:txBody>
      </p:sp>
      <p:sp>
        <p:nvSpPr>
          <p:cNvPr id="4099" name="Rectangle 3"/>
          <p:cNvSpPr>
            <a:spLocks noGrp="1" noChangeArrowheads="1"/>
          </p:cNvSpPr>
          <p:nvPr>
            <p:ph type="ctrTitle"/>
          </p:nvPr>
        </p:nvSpPr>
        <p:spPr>
          <a:xfrm>
            <a:off x="990600" y="1171575"/>
            <a:ext cx="7467600" cy="210502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6600">
                <a:solidFill>
                  <a:srgbClr val="CCFFFF"/>
                </a:solidFill>
              </a:defRPr>
            </a:lvl1pPr>
          </a:lstStyle>
          <a:p>
            <a:pPr lvl="0"/>
            <a:r>
              <a:rPr lang="en-GB" altLang="en-US" noProof="0" smtClean="0"/>
              <a:t>Click to edit Master title style</a:t>
            </a:r>
          </a:p>
        </p:txBody>
      </p:sp>
      <p:sp>
        <p:nvSpPr>
          <p:cNvPr id="4100" name="Rectangle 4"/>
          <p:cNvSpPr>
            <a:spLocks noGrp="1" noChangeArrowheads="1"/>
          </p:cNvSpPr>
          <p:nvPr>
            <p:ph type="subTitle" idx="1"/>
          </p:nvPr>
        </p:nvSpPr>
        <p:spPr>
          <a:xfrm>
            <a:off x="1447800" y="3886200"/>
            <a:ext cx="6400800" cy="1752600"/>
          </a:xfrm>
        </p:spPr>
        <p:txBody>
          <a:bodyPr/>
          <a:lstStyle>
            <a:lvl1pPr marL="0" indent="0" algn="ctr">
              <a:buFont typeface="Wingdings" panose="05000000000000000000" pitchFamily="2" charset="2"/>
              <a:buNone/>
              <a:defRPr sz="4000">
                <a:solidFill>
                  <a:srgbClr val="CCECFF"/>
                </a:solidFill>
              </a:defRPr>
            </a:lvl1pPr>
          </a:lstStyle>
          <a:p>
            <a:pPr lvl="0"/>
            <a:r>
              <a:rPr lang="en-GB" altLang="en-US" noProof="0" smtClean="0"/>
              <a:t>Click to edit Master subtitle style</a:t>
            </a:r>
          </a:p>
        </p:txBody>
      </p:sp>
      <p:sp>
        <p:nvSpPr>
          <p:cNvPr id="4101" name="Rectangle 5"/>
          <p:cNvSpPr>
            <a:spLocks noGrp="1" noChangeArrowheads="1"/>
          </p:cNvSpPr>
          <p:nvPr>
            <p:ph type="dt" sz="half" idx="2"/>
          </p:nvPr>
        </p:nvSpPr>
        <p:spPr>
          <a:xfrm>
            <a:off x="838200" y="6248400"/>
            <a:ext cx="1752600" cy="457200"/>
          </a:xfrm>
        </p:spPr>
        <p:txBody>
          <a:bodyPr/>
          <a:lstStyle>
            <a:lvl1pPr>
              <a:defRPr>
                <a:solidFill>
                  <a:srgbClr val="CCECFF"/>
                </a:solidFill>
              </a:defRPr>
            </a:lvl1pPr>
          </a:lstStyle>
          <a:p>
            <a:endParaRPr lang="en-GB" altLang="en-US"/>
          </a:p>
        </p:txBody>
      </p:sp>
      <p:sp>
        <p:nvSpPr>
          <p:cNvPr id="4102" name="Rectangle 6"/>
          <p:cNvSpPr>
            <a:spLocks noGrp="1" noChangeArrowheads="1"/>
          </p:cNvSpPr>
          <p:nvPr>
            <p:ph type="ftr" sz="quarter" idx="3"/>
          </p:nvPr>
        </p:nvSpPr>
        <p:spPr>
          <a:xfrm>
            <a:off x="3276600" y="6248400"/>
            <a:ext cx="2895600" cy="457200"/>
          </a:xfrm>
        </p:spPr>
        <p:txBody>
          <a:bodyPr/>
          <a:lstStyle>
            <a:lvl1pPr>
              <a:defRPr>
                <a:solidFill>
                  <a:srgbClr val="CCECFF"/>
                </a:solidFill>
              </a:defRPr>
            </a:lvl1pPr>
          </a:lstStyle>
          <a:p>
            <a:endParaRPr lang="en-GB" altLang="en-US"/>
          </a:p>
        </p:txBody>
      </p:sp>
      <p:sp>
        <p:nvSpPr>
          <p:cNvPr id="4103" name="Rectangle 7"/>
          <p:cNvSpPr>
            <a:spLocks noGrp="1" noChangeArrowheads="1"/>
          </p:cNvSpPr>
          <p:nvPr>
            <p:ph type="sldNum" sz="quarter" idx="4"/>
          </p:nvPr>
        </p:nvSpPr>
        <p:spPr>
          <a:xfrm>
            <a:off x="6934200" y="6248400"/>
            <a:ext cx="1905000" cy="457200"/>
          </a:xfrm>
        </p:spPr>
        <p:txBody>
          <a:bodyPr/>
          <a:lstStyle>
            <a:lvl1pPr>
              <a:defRPr>
                <a:solidFill>
                  <a:srgbClr val="CCECFF"/>
                </a:solidFill>
              </a:defRPr>
            </a:lvl1pPr>
          </a:lstStyle>
          <a:p>
            <a:fld id="{E65E0C01-8F13-4A41-9D39-801814345E33}" type="slidenum">
              <a:rPr lang="en-GB" altLang="en-US"/>
              <a:pPr/>
              <a:t>‹#›</a:t>
            </a:fld>
            <a:endParaRPr lang="en-GB" altLang="en-US"/>
          </a:p>
        </p:txBody>
      </p:sp>
      <p:sp>
        <p:nvSpPr>
          <p:cNvPr id="4104" name="Rectangle 8"/>
          <p:cNvSpPr>
            <a:spLocks noChangeArrowheads="1"/>
          </p:cNvSpPr>
          <p:nvPr/>
        </p:nvSpPr>
        <p:spPr bwMode="ltGray">
          <a:xfrm>
            <a:off x="0" y="3543300"/>
            <a:ext cx="3343275" cy="122238"/>
          </a:xfrm>
          <a:prstGeom prst="rect">
            <a:avLst/>
          </a:prstGeom>
          <a:solidFill>
            <a:schemeClr val="bg2">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161EBDF-7E26-422E-A84C-D988BF53E123}" type="slidenum">
              <a:rPr lang="en-GB" altLang="en-US"/>
              <a:pPr/>
              <a:t>‹#›</a:t>
            </a:fld>
            <a:endParaRPr lang="en-GB" altLang="en-US"/>
          </a:p>
        </p:txBody>
      </p:sp>
    </p:spTree>
    <p:extLst>
      <p:ext uri="{BB962C8B-B14F-4D97-AF65-F5344CB8AC3E}">
        <p14:creationId xmlns:p14="http://schemas.microsoft.com/office/powerpoint/2010/main" val="382736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053E22A-E093-490B-9632-52A5AEDD43F4}" type="slidenum">
              <a:rPr lang="en-GB" altLang="en-US"/>
              <a:pPr/>
              <a:t>‹#›</a:t>
            </a:fld>
            <a:endParaRPr lang="en-GB" altLang="en-US"/>
          </a:p>
        </p:txBody>
      </p:sp>
    </p:spTree>
    <p:extLst>
      <p:ext uri="{BB962C8B-B14F-4D97-AF65-F5344CB8AC3E}">
        <p14:creationId xmlns:p14="http://schemas.microsoft.com/office/powerpoint/2010/main" val="6753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BD68B43-DC98-49B3-ABF5-853137C4B6C3}" type="slidenum">
              <a:rPr lang="en-GB" altLang="en-US"/>
              <a:pPr/>
              <a:t>‹#›</a:t>
            </a:fld>
            <a:endParaRPr lang="en-GB" altLang="en-US"/>
          </a:p>
        </p:txBody>
      </p:sp>
    </p:spTree>
    <p:extLst>
      <p:ext uri="{BB962C8B-B14F-4D97-AF65-F5344CB8AC3E}">
        <p14:creationId xmlns:p14="http://schemas.microsoft.com/office/powerpoint/2010/main" val="326448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5F2FA5D-B154-436C-8177-EC636BC8E8A6}" type="slidenum">
              <a:rPr lang="en-GB" altLang="en-US"/>
              <a:pPr/>
              <a:t>‹#›</a:t>
            </a:fld>
            <a:endParaRPr lang="en-GB" altLang="en-US"/>
          </a:p>
        </p:txBody>
      </p:sp>
    </p:spTree>
    <p:extLst>
      <p:ext uri="{BB962C8B-B14F-4D97-AF65-F5344CB8AC3E}">
        <p14:creationId xmlns:p14="http://schemas.microsoft.com/office/powerpoint/2010/main" val="193359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B754134-F3E4-4EC4-BCDD-6AEF4CAD890E}" type="slidenum">
              <a:rPr lang="en-GB" altLang="en-US"/>
              <a:pPr/>
              <a:t>‹#›</a:t>
            </a:fld>
            <a:endParaRPr lang="en-GB" altLang="en-US"/>
          </a:p>
        </p:txBody>
      </p:sp>
    </p:spTree>
    <p:extLst>
      <p:ext uri="{BB962C8B-B14F-4D97-AF65-F5344CB8AC3E}">
        <p14:creationId xmlns:p14="http://schemas.microsoft.com/office/powerpoint/2010/main" val="372258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AC5A1B00-D819-4343-AF63-8A1874291DDE}" type="slidenum">
              <a:rPr lang="en-GB" altLang="en-US"/>
              <a:pPr/>
              <a:t>‹#›</a:t>
            </a:fld>
            <a:endParaRPr lang="en-GB" altLang="en-US"/>
          </a:p>
        </p:txBody>
      </p:sp>
    </p:spTree>
    <p:extLst>
      <p:ext uri="{BB962C8B-B14F-4D97-AF65-F5344CB8AC3E}">
        <p14:creationId xmlns:p14="http://schemas.microsoft.com/office/powerpoint/2010/main" val="391857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E9BB190-A0CB-4F57-9FB3-A80C8A0FC13E}" type="slidenum">
              <a:rPr lang="en-GB" altLang="en-US"/>
              <a:pPr/>
              <a:t>‹#›</a:t>
            </a:fld>
            <a:endParaRPr lang="en-GB" altLang="en-US"/>
          </a:p>
        </p:txBody>
      </p:sp>
    </p:spTree>
    <p:extLst>
      <p:ext uri="{BB962C8B-B14F-4D97-AF65-F5344CB8AC3E}">
        <p14:creationId xmlns:p14="http://schemas.microsoft.com/office/powerpoint/2010/main" val="222901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8C67BB0-906C-44FA-9235-C28003722531}" type="slidenum">
              <a:rPr lang="en-GB" altLang="en-US"/>
              <a:pPr/>
              <a:t>‹#›</a:t>
            </a:fld>
            <a:endParaRPr lang="en-GB" altLang="en-US"/>
          </a:p>
        </p:txBody>
      </p:sp>
    </p:spTree>
    <p:extLst>
      <p:ext uri="{BB962C8B-B14F-4D97-AF65-F5344CB8AC3E}">
        <p14:creationId xmlns:p14="http://schemas.microsoft.com/office/powerpoint/2010/main" val="997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CF2CC6F4-EE98-4AFA-B5A7-59BA36F8F714}" type="slidenum">
              <a:rPr lang="en-GB" altLang="en-US"/>
              <a:pPr/>
              <a:t>‹#›</a:t>
            </a:fld>
            <a:endParaRPr lang="en-GB" altLang="en-US"/>
          </a:p>
        </p:txBody>
      </p:sp>
    </p:spTree>
    <p:extLst>
      <p:ext uri="{BB962C8B-B14F-4D97-AF65-F5344CB8AC3E}">
        <p14:creationId xmlns:p14="http://schemas.microsoft.com/office/powerpoint/2010/main" val="298686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514025C-9E4F-46C8-8A66-EC597DF2DF74}" type="slidenum">
              <a:rPr lang="en-GB" altLang="en-US"/>
              <a:pPr/>
              <a:t>‹#›</a:t>
            </a:fld>
            <a:endParaRPr lang="en-GB" altLang="en-US"/>
          </a:p>
        </p:txBody>
      </p:sp>
    </p:spTree>
    <p:extLst>
      <p:ext uri="{BB962C8B-B14F-4D97-AF65-F5344CB8AC3E}">
        <p14:creationId xmlns:p14="http://schemas.microsoft.com/office/powerpoint/2010/main" val="1440918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GB" alt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GB" alt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CBD23B73-2918-4A3C-990F-F83141C7E296}" type="slidenum">
              <a:rPr lang="en-GB" altLang="en-US"/>
              <a:pPr/>
              <a:t>‹#›</a:t>
            </a:fld>
            <a:endParaRPr lang="en-GB" altLang="en-US"/>
          </a:p>
        </p:txBody>
      </p:sp>
      <p:sp>
        <p:nvSpPr>
          <p:cNvPr id="3079" name="Rectangle 7"/>
          <p:cNvSpPr>
            <a:spLocks noChangeArrowheads="1"/>
          </p:cNvSpPr>
          <p:nvPr/>
        </p:nvSpPr>
        <p:spPr bwMode="gray">
          <a:xfrm>
            <a:off x="0" y="1638300"/>
            <a:ext cx="3343275" cy="122238"/>
          </a:xfrm>
          <a:prstGeom prst="rect">
            <a:avLst/>
          </a:prstGeom>
          <a:solidFill>
            <a:schemeClr val="bg2">
              <a:alpha val="5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accent1"/>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1"/>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tx2"/>
        </a:buClr>
        <a:buSzPct val="5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oleObject" Target="../embeddings/oleObject6.bin"/><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a:t>Evolution of Complex Systems</a:t>
            </a:r>
          </a:p>
        </p:txBody>
      </p:sp>
      <p:sp>
        <p:nvSpPr>
          <p:cNvPr id="2051" name="Rectangle 3"/>
          <p:cNvSpPr>
            <a:spLocks noGrp="1" noChangeArrowheads="1"/>
          </p:cNvSpPr>
          <p:nvPr>
            <p:ph type="subTitle" idx="1"/>
          </p:nvPr>
        </p:nvSpPr>
        <p:spPr>
          <a:xfrm>
            <a:off x="1187450" y="3716338"/>
            <a:ext cx="7056438" cy="2566987"/>
          </a:xfrm>
        </p:spPr>
        <p:txBody>
          <a:bodyPr/>
          <a:lstStyle/>
          <a:p>
            <a:r>
              <a:rPr lang="en-GB" altLang="en-US" sz="3600" dirty="0"/>
              <a:t>Lecture 4: Cells and </a:t>
            </a:r>
            <a:r>
              <a:rPr lang="en-GB" altLang="en-US" sz="3600" dirty="0" smtClean="0"/>
              <a:t>genome</a:t>
            </a:r>
          </a:p>
          <a:p>
            <a:r>
              <a:rPr lang="en-GB" altLang="en-US" sz="3600" dirty="0" smtClean="0"/>
              <a:t>Peter Andras peter.andras.ncl@gmail.com</a:t>
            </a:r>
            <a:endParaRPr lang="en-GB" altLang="en-US" sz="3600" dirty="0"/>
          </a:p>
        </p:txBody>
      </p:sp>
      <p:sp>
        <p:nvSpPr>
          <p:cNvPr id="4" name="TextBox 3"/>
          <p:cNvSpPr txBox="1"/>
          <p:nvPr/>
        </p:nvSpPr>
        <p:spPr>
          <a:xfrm>
            <a:off x="3887577" y="6283325"/>
            <a:ext cx="1656184" cy="400110"/>
          </a:xfrm>
          <a:prstGeom prst="rect">
            <a:avLst/>
          </a:prstGeom>
          <a:noFill/>
        </p:spPr>
        <p:txBody>
          <a:bodyPr wrap="square" rtlCol="0">
            <a:spAutoFit/>
          </a:bodyPr>
          <a:lstStyle/>
          <a:p>
            <a:r>
              <a:rPr lang="en-GB" sz="2000" dirty="0" smtClean="0"/>
              <a:t>2022 Edition</a:t>
            </a: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CE5168E2-191D-483F-AAFC-A9DE797EBD0C}" type="slidenum">
              <a:rPr lang="en-GB" altLang="en-US"/>
              <a:pPr/>
              <a:t>10</a:t>
            </a:fld>
            <a:endParaRPr lang="en-GB" altLang="en-US"/>
          </a:p>
        </p:txBody>
      </p:sp>
      <p:sp>
        <p:nvSpPr>
          <p:cNvPr id="71682" name="Rectangle 2"/>
          <p:cNvSpPr>
            <a:spLocks noGrp="1" noChangeArrowheads="1"/>
          </p:cNvSpPr>
          <p:nvPr>
            <p:ph type="title"/>
          </p:nvPr>
        </p:nvSpPr>
        <p:spPr/>
        <p:txBody>
          <a:bodyPr/>
          <a:lstStyle/>
          <a:p>
            <a:r>
              <a:rPr lang="en-GB" altLang="en-US"/>
              <a:t>Amino acids</a:t>
            </a:r>
          </a:p>
        </p:txBody>
      </p:sp>
      <p:sp>
        <p:nvSpPr>
          <p:cNvPr id="71683" name="Rectangle 3"/>
          <p:cNvSpPr>
            <a:spLocks noGrp="1" noChangeArrowheads="1"/>
          </p:cNvSpPr>
          <p:nvPr>
            <p:ph type="body" idx="1"/>
          </p:nvPr>
        </p:nvSpPr>
        <p:spPr>
          <a:xfrm>
            <a:off x="685800" y="1981200"/>
            <a:ext cx="7772400" cy="871538"/>
          </a:xfrm>
        </p:spPr>
        <p:txBody>
          <a:bodyPr/>
          <a:lstStyle/>
          <a:p>
            <a:r>
              <a:rPr lang="en-GB" altLang="en-US"/>
              <a:t>20 amino acids, encoded by DNA / RNA</a:t>
            </a:r>
          </a:p>
        </p:txBody>
      </p:sp>
      <p:graphicFrame>
        <p:nvGraphicFramePr>
          <p:cNvPr id="71684" name="Object 4"/>
          <p:cNvGraphicFramePr>
            <a:graphicFrameLocks noChangeAspect="1"/>
          </p:cNvGraphicFramePr>
          <p:nvPr/>
        </p:nvGraphicFramePr>
        <p:xfrm>
          <a:off x="323850" y="3141663"/>
          <a:ext cx="1800225" cy="1476375"/>
        </p:xfrm>
        <a:graphic>
          <a:graphicData uri="http://schemas.openxmlformats.org/presentationml/2006/ole">
            <mc:AlternateContent xmlns:mc="http://schemas.openxmlformats.org/markup-compatibility/2006">
              <mc:Choice xmlns:v="urn:schemas-microsoft-com:vml" Requires="v">
                <p:oleObj spid="_x0000_s71743" name="Bitmap Image" r:id="rId3" imgW="1800476" imgH="1476190" progId="Paint.Picture">
                  <p:embed/>
                </p:oleObj>
              </mc:Choice>
              <mc:Fallback>
                <p:oleObj name="Bitmap Image" r:id="rId3" imgW="1800476" imgH="1476190" progId="Paint.Picture">
                  <p:embed/>
                  <p:pic>
                    <p:nvPicPr>
                      <p:cNvPr id="0" name="Object 4"/>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3850" y="3141663"/>
                        <a:ext cx="18002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7" name="Object 7"/>
          <p:cNvGraphicFramePr>
            <a:graphicFrameLocks noChangeAspect="1"/>
          </p:cNvGraphicFramePr>
          <p:nvPr/>
        </p:nvGraphicFramePr>
        <p:xfrm>
          <a:off x="684213" y="4941888"/>
          <a:ext cx="1276350" cy="1162050"/>
        </p:xfrm>
        <a:graphic>
          <a:graphicData uri="http://schemas.openxmlformats.org/presentationml/2006/ole">
            <mc:AlternateContent xmlns:mc="http://schemas.openxmlformats.org/markup-compatibility/2006">
              <mc:Choice xmlns:v="urn:schemas-microsoft-com:vml" Requires="v">
                <p:oleObj spid="_x0000_s71744" name="Bitmap Image" r:id="rId5" imgW="1276190" imgH="1162212" progId="Paint.Picture">
                  <p:embed/>
                </p:oleObj>
              </mc:Choice>
              <mc:Fallback>
                <p:oleObj name="Bitmap Image" r:id="rId5" imgW="1276190" imgH="1162212" progId="Paint.Picture">
                  <p:embed/>
                  <p:pic>
                    <p:nvPicPr>
                      <p:cNvPr id="0" name="Object 7"/>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4213" y="4941888"/>
                        <a:ext cx="12763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8" name="Object 8"/>
          <p:cNvGraphicFramePr>
            <a:graphicFrameLocks noChangeAspect="1"/>
          </p:cNvGraphicFramePr>
          <p:nvPr/>
        </p:nvGraphicFramePr>
        <p:xfrm>
          <a:off x="2771775" y="3284538"/>
          <a:ext cx="2066925" cy="1266825"/>
        </p:xfrm>
        <a:graphic>
          <a:graphicData uri="http://schemas.openxmlformats.org/presentationml/2006/ole">
            <mc:AlternateContent xmlns:mc="http://schemas.openxmlformats.org/markup-compatibility/2006">
              <mc:Choice xmlns:v="urn:schemas-microsoft-com:vml" Requires="v">
                <p:oleObj spid="_x0000_s71745" name="Bitmap Image" r:id="rId7" imgW="2066667" imgH="1267002" progId="Paint.Picture">
                  <p:embed/>
                </p:oleObj>
              </mc:Choice>
              <mc:Fallback>
                <p:oleObj name="Bitmap Image" r:id="rId7" imgW="2066667" imgH="1267002" progId="Paint.Picture">
                  <p:embed/>
                  <p:pic>
                    <p:nvPicPr>
                      <p:cNvPr id="0" name="Object 8"/>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71775" y="3284538"/>
                        <a:ext cx="20669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9" name="Object 9"/>
          <p:cNvGraphicFramePr>
            <a:graphicFrameLocks noChangeAspect="1"/>
          </p:cNvGraphicFramePr>
          <p:nvPr/>
        </p:nvGraphicFramePr>
        <p:xfrm>
          <a:off x="2987675" y="4797425"/>
          <a:ext cx="1609725" cy="1285875"/>
        </p:xfrm>
        <a:graphic>
          <a:graphicData uri="http://schemas.openxmlformats.org/presentationml/2006/ole">
            <mc:AlternateContent xmlns:mc="http://schemas.openxmlformats.org/markup-compatibility/2006">
              <mc:Choice xmlns:v="urn:schemas-microsoft-com:vml" Requires="v">
                <p:oleObj spid="_x0000_s71746" name="Bitmap Image" r:id="rId9" imgW="1609524" imgH="1286055" progId="Paint.Picture">
                  <p:embed/>
                </p:oleObj>
              </mc:Choice>
              <mc:Fallback>
                <p:oleObj name="Bitmap Image" r:id="rId9" imgW="1609524" imgH="1286055" progId="Paint.Picture">
                  <p:embed/>
                  <p:pic>
                    <p:nvPicPr>
                      <p:cNvPr id="0" name="Object 9"/>
                      <p:cNvPicPr>
                        <a:picLocks noChangeAspect="1" noChangeArrowheads="1"/>
                      </p:cNvPicPr>
                      <p:nvPr/>
                    </p:nvPicPr>
                    <p:blipFill>
                      <a:blip r:embed="rId10">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87675" y="4797425"/>
                        <a:ext cx="16097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92" name="Object 12"/>
          <p:cNvGraphicFramePr>
            <a:graphicFrameLocks noChangeAspect="1"/>
          </p:cNvGraphicFramePr>
          <p:nvPr/>
        </p:nvGraphicFramePr>
        <p:xfrm>
          <a:off x="5508625" y="3068638"/>
          <a:ext cx="1962150" cy="1704975"/>
        </p:xfrm>
        <a:graphic>
          <a:graphicData uri="http://schemas.openxmlformats.org/presentationml/2006/ole">
            <mc:AlternateContent xmlns:mc="http://schemas.openxmlformats.org/markup-compatibility/2006">
              <mc:Choice xmlns:v="urn:schemas-microsoft-com:vml" Requires="v">
                <p:oleObj spid="_x0000_s71747" name="Bitmap Image" r:id="rId11" imgW="1961905" imgH="1704762" progId="Paint.Picture">
                  <p:embed/>
                </p:oleObj>
              </mc:Choice>
              <mc:Fallback>
                <p:oleObj name="Bitmap Image" r:id="rId11" imgW="1961905" imgH="1704762" progId="Paint.Picture">
                  <p:embed/>
                  <p:pic>
                    <p:nvPicPr>
                      <p:cNvPr id="0" name="Object 12"/>
                      <p:cNvPicPr>
                        <a:picLocks noChangeAspect="1" noChangeArrowheads="1"/>
                      </p:cNvPicPr>
                      <p:nvPr/>
                    </p:nvPicPr>
                    <p:blipFill>
                      <a:blip r:embed="rId1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08625" y="3068638"/>
                        <a:ext cx="19621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93" name="Object 13"/>
          <p:cNvGraphicFramePr>
            <a:graphicFrameLocks noChangeAspect="1"/>
          </p:cNvGraphicFramePr>
          <p:nvPr/>
        </p:nvGraphicFramePr>
        <p:xfrm>
          <a:off x="5580063" y="4725988"/>
          <a:ext cx="1847850" cy="1581150"/>
        </p:xfrm>
        <a:graphic>
          <a:graphicData uri="http://schemas.openxmlformats.org/presentationml/2006/ole">
            <mc:AlternateContent xmlns:mc="http://schemas.openxmlformats.org/markup-compatibility/2006">
              <mc:Choice xmlns:v="urn:schemas-microsoft-com:vml" Requires="v">
                <p:oleObj spid="_x0000_s71748" name="Bitmap Image" r:id="rId13" imgW="1848108" imgH="1580952" progId="Paint.Picture">
                  <p:embed/>
                </p:oleObj>
              </mc:Choice>
              <mc:Fallback>
                <p:oleObj name="Bitmap Image" r:id="rId13" imgW="1848108" imgH="1580952" progId="Paint.Picture">
                  <p:embed/>
                  <p:pic>
                    <p:nvPicPr>
                      <p:cNvPr id="0" name="Object 13"/>
                      <p:cNvPicPr>
                        <a:picLocks noChangeAspect="1" noChangeArrowheads="1"/>
                      </p:cNvPicPr>
                      <p:nvPr/>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80063" y="4725988"/>
                        <a:ext cx="18478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94" name="Text Box 14"/>
          <p:cNvSpPr txBox="1">
            <a:spLocks noChangeArrowheads="1"/>
          </p:cNvSpPr>
          <p:nvPr/>
        </p:nvSpPr>
        <p:spPr bwMode="auto">
          <a:xfrm>
            <a:off x="0" y="6400800"/>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(www.chemie.fu-berlin.de/chemistry/bio/amino-acids_en.html)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3CD298F-F0BE-40B0-846C-96D75D56AD12}" type="slidenum">
              <a:rPr lang="en-GB" altLang="en-US"/>
              <a:pPr/>
              <a:t>11</a:t>
            </a:fld>
            <a:endParaRPr lang="en-GB" altLang="en-US"/>
          </a:p>
        </p:txBody>
      </p:sp>
      <p:sp>
        <p:nvSpPr>
          <p:cNvPr id="109570" name="Rectangle 2"/>
          <p:cNvSpPr>
            <a:spLocks noGrp="1" noChangeArrowheads="1"/>
          </p:cNvSpPr>
          <p:nvPr>
            <p:ph type="title"/>
          </p:nvPr>
        </p:nvSpPr>
        <p:spPr/>
        <p:txBody>
          <a:bodyPr/>
          <a:lstStyle/>
          <a:p>
            <a:r>
              <a:rPr lang="en-GB" altLang="en-US"/>
              <a:t>Amino acids</a:t>
            </a:r>
          </a:p>
        </p:txBody>
      </p:sp>
      <p:graphicFrame>
        <p:nvGraphicFramePr>
          <p:cNvPr id="109572" name="Object 4"/>
          <p:cNvGraphicFramePr>
            <a:graphicFrameLocks noChangeAspect="1"/>
          </p:cNvGraphicFramePr>
          <p:nvPr/>
        </p:nvGraphicFramePr>
        <p:xfrm>
          <a:off x="3851275" y="260350"/>
          <a:ext cx="3921125" cy="6381750"/>
        </p:xfrm>
        <a:graphic>
          <a:graphicData uri="http://schemas.openxmlformats.org/presentationml/2006/ole">
            <mc:AlternateContent xmlns:mc="http://schemas.openxmlformats.org/markup-compatibility/2006">
              <mc:Choice xmlns:v="urn:schemas-microsoft-com:vml" Requires="v">
                <p:oleObj spid="_x0000_s109582" name="Bitmap Image" r:id="rId3" imgW="4428571" imgH="7209524" progId="Paint.Picture">
                  <p:embed/>
                </p:oleObj>
              </mc:Choice>
              <mc:Fallback>
                <p:oleObj name="Bitmap Image" r:id="rId3" imgW="4428571" imgH="7209524" progId="Paint.Picture">
                  <p:embed/>
                  <p:pic>
                    <p:nvPicPr>
                      <p:cNvPr id="0" name="Object 4"/>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51275" y="260350"/>
                        <a:ext cx="3921125"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3" name="Text Box 5"/>
          <p:cNvSpPr txBox="1">
            <a:spLocks noChangeArrowheads="1"/>
          </p:cNvSpPr>
          <p:nvPr/>
        </p:nvSpPr>
        <p:spPr bwMode="auto">
          <a:xfrm>
            <a:off x="539750" y="3573463"/>
            <a:ext cx="31686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(www.chemie.fu-berlin.de/chemistry/bio/amino-acids_en.html)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C58567-E91C-49F9-9C61-8C1A85AC2824}" type="slidenum">
              <a:rPr lang="en-GB" altLang="en-US"/>
              <a:pPr/>
              <a:t>12</a:t>
            </a:fld>
            <a:endParaRPr lang="en-GB" altLang="en-US"/>
          </a:p>
        </p:txBody>
      </p:sp>
      <p:sp>
        <p:nvSpPr>
          <p:cNvPr id="72706" name="Rectangle 2"/>
          <p:cNvSpPr>
            <a:spLocks noGrp="1" noChangeArrowheads="1"/>
          </p:cNvSpPr>
          <p:nvPr>
            <p:ph type="title"/>
          </p:nvPr>
        </p:nvSpPr>
        <p:spPr/>
        <p:txBody>
          <a:bodyPr/>
          <a:lstStyle/>
          <a:p>
            <a:r>
              <a:rPr lang="en-GB" altLang="en-US"/>
              <a:t>Proteins</a:t>
            </a:r>
          </a:p>
        </p:txBody>
      </p:sp>
      <p:sp>
        <p:nvSpPr>
          <p:cNvPr id="72708" name="Rectangle 4"/>
          <p:cNvSpPr>
            <a:spLocks noGrp="1" noChangeArrowheads="1"/>
          </p:cNvSpPr>
          <p:nvPr>
            <p:ph type="body" sz="half" idx="1"/>
          </p:nvPr>
        </p:nvSpPr>
        <p:spPr>
          <a:xfrm>
            <a:off x="457200" y="1981200"/>
            <a:ext cx="4038600" cy="41148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2800"/>
              <a:t>primary structure: amino acid sequence</a:t>
            </a:r>
          </a:p>
          <a:p>
            <a:r>
              <a:rPr lang="en-GB" altLang="en-US" sz="2800"/>
              <a:t>secondary structure: </a:t>
            </a:r>
            <a:r>
              <a:rPr lang="en-GB" altLang="en-US" sz="2800">
                <a:sym typeface="Symbol" panose="05050102010706020507" pitchFamily="18" charset="2"/>
              </a:rPr>
              <a:t>-helix, -sheets</a:t>
            </a:r>
          </a:p>
          <a:p>
            <a:r>
              <a:rPr lang="en-GB" altLang="en-US" sz="2800">
                <a:sym typeface="Symbol" panose="05050102010706020507" pitchFamily="18" charset="2"/>
              </a:rPr>
              <a:t>tertiary structure: protein folding</a:t>
            </a:r>
          </a:p>
          <a:p>
            <a:r>
              <a:rPr lang="en-GB" altLang="en-US" sz="2800">
                <a:sym typeface="Symbol" panose="05050102010706020507" pitchFamily="18" charset="2"/>
              </a:rPr>
              <a:t>quaternary structure: active sites</a:t>
            </a:r>
          </a:p>
        </p:txBody>
      </p:sp>
      <p:pic>
        <p:nvPicPr>
          <p:cNvPr id="72710" name="Picture 6"/>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19700" y="1484313"/>
            <a:ext cx="2792413"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CC36D4D-762D-415E-8216-CEC33DC366FA}" type="slidenum">
              <a:rPr lang="en-GB" altLang="en-US"/>
              <a:pPr/>
              <a:t>13</a:t>
            </a:fld>
            <a:endParaRPr lang="en-GB" altLang="en-US"/>
          </a:p>
        </p:txBody>
      </p:sp>
      <p:sp>
        <p:nvSpPr>
          <p:cNvPr id="73730" name="Rectangle 2"/>
          <p:cNvSpPr>
            <a:spLocks noGrp="1" noChangeArrowheads="1"/>
          </p:cNvSpPr>
          <p:nvPr>
            <p:ph type="title"/>
          </p:nvPr>
        </p:nvSpPr>
        <p:spPr/>
        <p:txBody>
          <a:bodyPr/>
          <a:lstStyle/>
          <a:p>
            <a:r>
              <a:rPr lang="en-GB" altLang="en-US"/>
              <a:t>Proteins in action</a:t>
            </a:r>
          </a:p>
        </p:txBody>
      </p:sp>
      <p:sp>
        <p:nvSpPr>
          <p:cNvPr id="73731" name="Rectangle 3"/>
          <p:cNvSpPr>
            <a:spLocks noGrp="1" noChangeArrowheads="1"/>
          </p:cNvSpPr>
          <p:nvPr>
            <p:ph type="body" idx="1"/>
          </p:nvPr>
        </p:nvSpPr>
        <p:spPr/>
        <p:txBody>
          <a:bodyPr/>
          <a:lstStyle/>
          <a:p>
            <a:r>
              <a:rPr lang="en-GB" altLang="en-US"/>
              <a:t>Quaternary structure, active sites, active site dynamics</a:t>
            </a:r>
          </a:p>
          <a:p>
            <a:r>
              <a:rPr lang="en-GB" altLang="en-US"/>
              <a:t>Linking to other proteins, metabolite molecules, ions</a:t>
            </a:r>
          </a:p>
          <a:p>
            <a:r>
              <a:rPr lang="en-GB" altLang="en-US"/>
              <a:t>E.g., linking of sugar molecules and enzymes to produce energy storage molecules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1DFADFB-5BA9-4ECD-9596-8026B6AF5BCD}" type="slidenum">
              <a:rPr lang="en-GB" altLang="en-US"/>
              <a:pPr/>
              <a:t>14</a:t>
            </a:fld>
            <a:endParaRPr lang="en-GB" altLang="en-US"/>
          </a:p>
        </p:txBody>
      </p:sp>
      <p:sp>
        <p:nvSpPr>
          <p:cNvPr id="74754" name="Rectangle 2"/>
          <p:cNvSpPr>
            <a:spLocks noGrp="1" noChangeArrowheads="1"/>
          </p:cNvSpPr>
          <p:nvPr>
            <p:ph type="title"/>
          </p:nvPr>
        </p:nvSpPr>
        <p:spPr/>
        <p:txBody>
          <a:bodyPr/>
          <a:lstStyle/>
          <a:p>
            <a:r>
              <a:rPr lang="en-GB" altLang="en-US"/>
              <a:t>Protein interactions</a:t>
            </a:r>
          </a:p>
        </p:txBody>
      </p:sp>
      <p:sp>
        <p:nvSpPr>
          <p:cNvPr id="74755" name="Rectangle 3"/>
          <p:cNvSpPr>
            <a:spLocks noGrp="1" noChangeArrowheads="1"/>
          </p:cNvSpPr>
          <p:nvPr>
            <p:ph type="body" idx="1"/>
          </p:nvPr>
        </p:nvSpPr>
        <p:spPr>
          <a:xfrm>
            <a:off x="685800" y="1981200"/>
            <a:ext cx="7772400" cy="1808163"/>
          </a:xfrm>
        </p:spPr>
        <p:txBody>
          <a:bodyPr/>
          <a:lstStyle/>
          <a:p>
            <a:r>
              <a:rPr lang="en-GB" altLang="en-US"/>
              <a:t>Proteins form protein complexes and intermediary products</a:t>
            </a:r>
          </a:p>
          <a:p>
            <a:r>
              <a:rPr lang="en-GB" altLang="en-US"/>
              <a:t>Enzyme proteins, functional cycles</a:t>
            </a:r>
          </a:p>
        </p:txBody>
      </p:sp>
      <p:pic>
        <p:nvPicPr>
          <p:cNvPr id="74756" name="Picture 4"/>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908175" y="3716338"/>
            <a:ext cx="3960813" cy="265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174B3CA-15E8-47FC-8191-CC251AFEACE6}" type="slidenum">
              <a:rPr lang="en-GB" altLang="en-US"/>
              <a:pPr/>
              <a:t>15</a:t>
            </a:fld>
            <a:endParaRPr lang="en-GB" altLang="en-US"/>
          </a:p>
        </p:txBody>
      </p:sp>
      <p:sp>
        <p:nvSpPr>
          <p:cNvPr id="75778" name="Rectangle 2"/>
          <p:cNvSpPr>
            <a:spLocks noGrp="1" noChangeArrowheads="1"/>
          </p:cNvSpPr>
          <p:nvPr>
            <p:ph type="title"/>
          </p:nvPr>
        </p:nvSpPr>
        <p:spPr/>
        <p:txBody>
          <a:bodyPr/>
          <a:lstStyle/>
          <a:p>
            <a:r>
              <a:rPr lang="en-GB" altLang="en-US"/>
              <a:t>Signalling pathways</a:t>
            </a:r>
          </a:p>
        </p:txBody>
      </p:sp>
      <p:sp>
        <p:nvSpPr>
          <p:cNvPr id="75779" name="Rectangle 3"/>
          <p:cNvSpPr>
            <a:spLocks noGrp="1" noChangeArrowheads="1"/>
          </p:cNvSpPr>
          <p:nvPr>
            <p:ph type="body" idx="1"/>
          </p:nvPr>
        </p:nvSpPr>
        <p:spPr/>
        <p:txBody>
          <a:bodyPr/>
          <a:lstStyle/>
          <a:p>
            <a:pPr>
              <a:lnSpc>
                <a:spcPct val="90000"/>
              </a:lnSpc>
            </a:pPr>
            <a:r>
              <a:rPr lang="en-GB" altLang="en-US"/>
              <a:t>Receptors are activated by outside molecules</a:t>
            </a:r>
          </a:p>
          <a:p>
            <a:pPr>
              <a:lnSpc>
                <a:spcPct val="90000"/>
              </a:lnSpc>
            </a:pPr>
            <a:r>
              <a:rPr lang="en-GB" altLang="en-US"/>
              <a:t>Activated receptors trigger a series of interactions between proteins and proteins and metabolite molecules</a:t>
            </a:r>
          </a:p>
          <a:p>
            <a:pPr>
              <a:lnSpc>
                <a:spcPct val="90000"/>
              </a:lnSpc>
            </a:pPr>
            <a:r>
              <a:rPr lang="en-GB" altLang="en-US"/>
              <a:t>E.g., neurotransmitter molecule links to receptor molecule, the linking triggers the opening of channel molecules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005A186-D5BB-41AF-80DD-EAD87109A58A}" type="slidenum">
              <a:rPr lang="en-GB" altLang="en-US"/>
              <a:pPr/>
              <a:t>16</a:t>
            </a:fld>
            <a:endParaRPr lang="en-GB" altLang="en-US"/>
          </a:p>
        </p:txBody>
      </p:sp>
      <p:sp>
        <p:nvSpPr>
          <p:cNvPr id="76802" name="Rectangle 2"/>
          <p:cNvSpPr>
            <a:spLocks noGrp="1" noChangeArrowheads="1"/>
          </p:cNvSpPr>
          <p:nvPr>
            <p:ph type="title"/>
          </p:nvPr>
        </p:nvSpPr>
        <p:spPr/>
        <p:txBody>
          <a:bodyPr/>
          <a:lstStyle/>
          <a:p>
            <a:r>
              <a:rPr lang="en-GB" altLang="en-US"/>
              <a:t>Communications in the cell</a:t>
            </a:r>
          </a:p>
        </p:txBody>
      </p:sp>
      <p:sp>
        <p:nvSpPr>
          <p:cNvPr id="76803" name="Rectangle 3"/>
          <p:cNvSpPr>
            <a:spLocks noGrp="1" noChangeArrowheads="1"/>
          </p:cNvSpPr>
          <p:nvPr>
            <p:ph type="body" idx="1"/>
          </p:nvPr>
        </p:nvSpPr>
        <p:spPr/>
        <p:txBody>
          <a:bodyPr/>
          <a:lstStyle/>
          <a:p>
            <a:r>
              <a:rPr lang="en-GB" altLang="en-US" sz="2800"/>
              <a:t>Spatio-temporal pattern of protein interactions</a:t>
            </a:r>
          </a:p>
          <a:p>
            <a:r>
              <a:rPr lang="en-GB" altLang="en-US" sz="2800"/>
              <a:t>Communication units: proteins and other molecules</a:t>
            </a:r>
          </a:p>
          <a:p>
            <a:r>
              <a:rPr lang="en-GB" altLang="en-US" sz="2800"/>
              <a:t>Communications: molecular interactions, primarily protein interactions</a:t>
            </a:r>
          </a:p>
          <a:p>
            <a:r>
              <a:rPr lang="en-GB" altLang="en-US" sz="2800"/>
              <a:t>E.g., signaling pathways, cell wall synthesis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7F627A7-429E-4647-8166-45532E0AF8C2}" type="slidenum">
              <a:rPr lang="en-GB" altLang="en-US"/>
              <a:pPr/>
              <a:t>17</a:t>
            </a:fld>
            <a:endParaRPr lang="en-GB" altLang="en-US"/>
          </a:p>
        </p:txBody>
      </p:sp>
      <p:sp>
        <p:nvSpPr>
          <p:cNvPr id="77826" name="Rectangle 2"/>
          <p:cNvSpPr>
            <a:spLocks noGrp="1" noChangeArrowheads="1"/>
          </p:cNvSpPr>
          <p:nvPr>
            <p:ph type="title"/>
          </p:nvPr>
        </p:nvSpPr>
        <p:spPr/>
        <p:txBody>
          <a:bodyPr/>
          <a:lstStyle/>
          <a:p>
            <a:r>
              <a:rPr lang="en-GB" altLang="en-US"/>
              <a:t>Referencing in the cell</a:t>
            </a:r>
          </a:p>
        </p:txBody>
      </p:sp>
      <p:sp>
        <p:nvSpPr>
          <p:cNvPr id="77827" name="Rectangle 3"/>
          <p:cNvSpPr>
            <a:spLocks noGrp="1" noChangeArrowheads="1"/>
          </p:cNvSpPr>
          <p:nvPr>
            <p:ph type="body" idx="1"/>
          </p:nvPr>
        </p:nvSpPr>
        <p:spPr>
          <a:xfrm>
            <a:off x="685800" y="1981200"/>
            <a:ext cx="7772400" cy="2455863"/>
          </a:xfrm>
        </p:spPr>
        <p:txBody>
          <a:bodyPr/>
          <a:lstStyle/>
          <a:p>
            <a:r>
              <a:rPr lang="en-GB" altLang="en-US"/>
              <a:t>Each interaction references other interactions by taking their products as parts of new interactions</a:t>
            </a:r>
          </a:p>
          <a:p>
            <a:r>
              <a:rPr lang="en-GB" altLang="en-US"/>
              <a:t>E.g., functional cycles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3BFD723-1C8B-4FB7-9F33-E185316A96A5}" type="slidenum">
              <a:rPr lang="en-GB" altLang="en-US"/>
              <a:pPr/>
              <a:t>18</a:t>
            </a:fld>
            <a:endParaRPr lang="en-GB" altLang="en-US"/>
          </a:p>
        </p:txBody>
      </p:sp>
      <p:sp>
        <p:nvSpPr>
          <p:cNvPr id="78850" name="Rectangle 2"/>
          <p:cNvSpPr>
            <a:spLocks noGrp="1" noChangeArrowheads="1"/>
          </p:cNvSpPr>
          <p:nvPr>
            <p:ph type="title"/>
          </p:nvPr>
        </p:nvSpPr>
        <p:spPr/>
        <p:txBody>
          <a:bodyPr/>
          <a:lstStyle/>
          <a:p>
            <a:r>
              <a:rPr lang="en-GB" altLang="en-US"/>
              <a:t>The system boundary</a:t>
            </a:r>
          </a:p>
        </p:txBody>
      </p:sp>
      <p:sp>
        <p:nvSpPr>
          <p:cNvPr id="78851" name="Rectangle 3"/>
          <p:cNvSpPr>
            <a:spLocks noGrp="1" noChangeArrowheads="1"/>
          </p:cNvSpPr>
          <p:nvPr>
            <p:ph type="body" idx="1"/>
          </p:nvPr>
        </p:nvSpPr>
        <p:spPr/>
        <p:txBody>
          <a:bodyPr/>
          <a:lstStyle/>
          <a:p>
            <a:r>
              <a:rPr lang="en-GB" altLang="en-US"/>
              <a:t>Intense communications within the cell</a:t>
            </a:r>
          </a:p>
          <a:p>
            <a:r>
              <a:rPr lang="en-GB" altLang="en-US"/>
              <a:t>Rare communications with the exterior of the cell (e.g., receptors linking to transmitters)</a:t>
            </a:r>
          </a:p>
          <a:p>
            <a:r>
              <a:rPr lang="en-GB" altLang="en-US"/>
              <a:t>Boundary: cell membrane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60148A9-FF0F-450F-8170-FF8D3C4A470C}" type="slidenum">
              <a:rPr lang="en-GB" altLang="en-US"/>
              <a:pPr/>
              <a:t>19</a:t>
            </a:fld>
            <a:endParaRPr lang="en-GB" altLang="en-US"/>
          </a:p>
        </p:txBody>
      </p:sp>
      <p:sp>
        <p:nvSpPr>
          <p:cNvPr id="79874" name="Rectangle 2"/>
          <p:cNvSpPr>
            <a:spLocks noGrp="1" noChangeArrowheads="1"/>
          </p:cNvSpPr>
          <p:nvPr>
            <p:ph type="title"/>
          </p:nvPr>
        </p:nvSpPr>
        <p:spPr/>
        <p:txBody>
          <a:bodyPr/>
          <a:lstStyle/>
          <a:p>
            <a:r>
              <a:rPr lang="en-GB" altLang="en-US"/>
              <a:t>Actions of the cell</a:t>
            </a:r>
          </a:p>
        </p:txBody>
      </p:sp>
      <p:sp>
        <p:nvSpPr>
          <p:cNvPr id="79875" name="Rectangle 3"/>
          <p:cNvSpPr>
            <a:spLocks noGrp="1" noChangeArrowheads="1"/>
          </p:cNvSpPr>
          <p:nvPr>
            <p:ph type="body" idx="1"/>
          </p:nvPr>
        </p:nvSpPr>
        <p:spPr/>
        <p:txBody>
          <a:bodyPr/>
          <a:lstStyle/>
          <a:p>
            <a:pPr>
              <a:lnSpc>
                <a:spcPct val="90000"/>
              </a:lnSpc>
            </a:pPr>
            <a:r>
              <a:rPr lang="en-GB" altLang="en-US" sz="2800" dirty="0"/>
              <a:t>Actions: sequence or pattern of communications:</a:t>
            </a:r>
          </a:p>
          <a:p>
            <a:pPr lvl="1">
              <a:lnSpc>
                <a:spcPct val="90000"/>
              </a:lnSpc>
            </a:pPr>
            <a:r>
              <a:rPr lang="en-GB" altLang="en-US" sz="2400" dirty="0"/>
              <a:t>that produce proteins incorporated in the cell membrane as receptors or signallers</a:t>
            </a:r>
          </a:p>
          <a:p>
            <a:pPr lvl="1">
              <a:lnSpc>
                <a:spcPct val="90000"/>
              </a:lnSpc>
            </a:pPr>
            <a:r>
              <a:rPr lang="en-GB" altLang="en-US" sz="2400" dirty="0"/>
              <a:t>that lead to the production of proteins and other compounds of cell secretions</a:t>
            </a:r>
          </a:p>
          <a:p>
            <a:pPr lvl="1">
              <a:lnSpc>
                <a:spcPct val="90000"/>
              </a:lnSpc>
            </a:pPr>
            <a:r>
              <a:rPr lang="en-GB" altLang="en-US" sz="2400" dirty="0"/>
              <a:t>that lead to the production of body movements of the cell</a:t>
            </a:r>
          </a:p>
          <a:p>
            <a:pPr>
              <a:lnSpc>
                <a:spcPct val="90000"/>
              </a:lnSpc>
            </a:pPr>
            <a:r>
              <a:rPr lang="en-GB" altLang="en-US" sz="2800" dirty="0"/>
              <a:t>Actions are </a:t>
            </a:r>
            <a:r>
              <a:rPr lang="en-GB" altLang="en-US" sz="2800" dirty="0" smtClean="0"/>
              <a:t>referenced </a:t>
            </a:r>
            <a:r>
              <a:rPr lang="en-GB" altLang="en-US" sz="2800" dirty="0"/>
              <a:t>by other communications within the cell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9983571-5312-4E25-BE58-B3F1660E09DC}" type="slidenum">
              <a:rPr lang="en-GB" altLang="en-US"/>
              <a:pPr/>
              <a:t>2</a:t>
            </a:fld>
            <a:endParaRPr lang="en-GB" altLang="en-US"/>
          </a:p>
        </p:txBody>
      </p:sp>
      <p:sp>
        <p:nvSpPr>
          <p:cNvPr id="62466" name="Rectangle 2"/>
          <p:cNvSpPr>
            <a:spLocks noGrp="1" noChangeArrowheads="1"/>
          </p:cNvSpPr>
          <p:nvPr>
            <p:ph type="title"/>
          </p:nvPr>
        </p:nvSpPr>
        <p:spPr/>
        <p:txBody>
          <a:bodyPr/>
          <a:lstStyle/>
          <a:p>
            <a:r>
              <a:rPr lang="en-GB" altLang="en-US"/>
              <a:t>Objectives</a:t>
            </a:r>
          </a:p>
        </p:txBody>
      </p:sp>
      <p:sp>
        <p:nvSpPr>
          <p:cNvPr id="62467" name="Rectangle 3"/>
          <p:cNvSpPr>
            <a:spLocks noGrp="1" noChangeArrowheads="1"/>
          </p:cNvSpPr>
          <p:nvPr>
            <p:ph type="body" idx="1"/>
          </p:nvPr>
        </p:nvSpPr>
        <p:spPr/>
        <p:txBody>
          <a:bodyPr/>
          <a:lstStyle/>
          <a:p>
            <a:r>
              <a:rPr lang="en-GB" altLang="en-US" sz="2800" dirty="0"/>
              <a:t>The cell system</a:t>
            </a:r>
          </a:p>
          <a:p>
            <a:r>
              <a:rPr lang="en-GB" altLang="en-US" sz="2800" dirty="0"/>
              <a:t>The language of the cell</a:t>
            </a:r>
          </a:p>
          <a:p>
            <a:r>
              <a:rPr lang="en-GB" altLang="en-US" sz="2800" dirty="0"/>
              <a:t>Memories in the cell: RNA and </a:t>
            </a:r>
            <a:r>
              <a:rPr lang="en-GB" altLang="en-US" sz="2800" dirty="0" smtClean="0"/>
              <a:t>DNA</a:t>
            </a:r>
          </a:p>
          <a:p>
            <a:r>
              <a:rPr lang="en-GB" altLang="en-US" sz="2800" dirty="0"/>
              <a:t>Genome = information subsystem of the cell</a:t>
            </a:r>
          </a:p>
          <a:p>
            <a:r>
              <a:rPr lang="en-GB" altLang="en-US" sz="2800" dirty="0"/>
              <a:t>The genome system</a:t>
            </a:r>
          </a:p>
          <a:p>
            <a:r>
              <a:rPr lang="en-GB" altLang="en-US" sz="2800" dirty="0"/>
              <a:t>Identity of the cell</a:t>
            </a:r>
          </a:p>
          <a:p>
            <a:r>
              <a:rPr lang="en-GB" altLang="en-US" sz="2800" dirty="0"/>
              <a:t>Identity violation and adaptation in the cell</a:t>
            </a:r>
          </a:p>
          <a:p>
            <a:r>
              <a:rPr lang="en-GB" altLang="en-US" sz="2800" dirty="0"/>
              <a:t>Cell and genome complexity</a:t>
            </a:r>
          </a:p>
          <a:p>
            <a:endParaRPr lang="en-GB" altLang="en-US"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BEBC170-1800-493B-9ECB-239AC30C1404}" type="slidenum">
              <a:rPr lang="en-GB" altLang="en-US"/>
              <a:pPr/>
              <a:t>20</a:t>
            </a:fld>
            <a:endParaRPr lang="en-GB" altLang="en-US"/>
          </a:p>
        </p:txBody>
      </p:sp>
      <p:sp>
        <p:nvSpPr>
          <p:cNvPr id="80898" name="Rectangle 2"/>
          <p:cNvSpPr>
            <a:spLocks noGrp="1" noChangeArrowheads="1"/>
          </p:cNvSpPr>
          <p:nvPr>
            <p:ph type="title"/>
          </p:nvPr>
        </p:nvSpPr>
        <p:spPr/>
        <p:txBody>
          <a:bodyPr/>
          <a:lstStyle/>
          <a:p>
            <a:r>
              <a:rPr lang="en-GB" altLang="en-US"/>
              <a:t>Perceptions of the cell</a:t>
            </a:r>
          </a:p>
        </p:txBody>
      </p:sp>
      <p:sp>
        <p:nvSpPr>
          <p:cNvPr id="80899" name="Rectangle 3"/>
          <p:cNvSpPr>
            <a:spLocks noGrp="1" noChangeArrowheads="1"/>
          </p:cNvSpPr>
          <p:nvPr>
            <p:ph type="body" idx="1"/>
          </p:nvPr>
        </p:nvSpPr>
        <p:spPr/>
        <p:txBody>
          <a:bodyPr/>
          <a:lstStyle/>
          <a:p>
            <a:r>
              <a:rPr lang="en-GB" altLang="en-US"/>
              <a:t>Receptors bind to messenger molecules</a:t>
            </a:r>
          </a:p>
          <a:p>
            <a:r>
              <a:rPr lang="en-GB" altLang="en-US"/>
              <a:t>Ions and molecules enter the cell and interact with proteins of the cell</a:t>
            </a:r>
          </a:p>
          <a:p>
            <a:r>
              <a:rPr lang="en-GB" altLang="en-US"/>
              <a:t>The results of perceptions are referenced by other cell communications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DF6BBF-FFFB-4BB2-9B64-0CB2E4A6B5AC}" type="slidenum">
              <a:rPr lang="en-GB" altLang="en-US"/>
              <a:pPr/>
              <a:t>21</a:t>
            </a:fld>
            <a:endParaRPr lang="en-GB" altLang="en-US"/>
          </a:p>
        </p:txBody>
      </p:sp>
      <p:sp>
        <p:nvSpPr>
          <p:cNvPr id="81922" name="Rectangle 2"/>
          <p:cNvSpPr>
            <a:spLocks noGrp="1" noChangeArrowheads="1"/>
          </p:cNvSpPr>
          <p:nvPr>
            <p:ph type="title"/>
          </p:nvPr>
        </p:nvSpPr>
        <p:spPr/>
        <p:txBody>
          <a:bodyPr/>
          <a:lstStyle/>
          <a:p>
            <a:r>
              <a:rPr lang="en-GB" altLang="en-US"/>
              <a:t>The cell as a system</a:t>
            </a:r>
          </a:p>
        </p:txBody>
      </p:sp>
      <p:sp>
        <p:nvSpPr>
          <p:cNvPr id="81923" name="Rectangle 3"/>
          <p:cNvSpPr>
            <a:spLocks noGrp="1" noChangeArrowheads="1"/>
          </p:cNvSpPr>
          <p:nvPr>
            <p:ph type="body" idx="1"/>
          </p:nvPr>
        </p:nvSpPr>
        <p:spPr/>
        <p:txBody>
          <a:bodyPr/>
          <a:lstStyle/>
          <a:p>
            <a:pPr>
              <a:lnSpc>
                <a:spcPct val="90000"/>
              </a:lnSpc>
            </a:pPr>
            <a:r>
              <a:rPr lang="en-GB" altLang="en-US" sz="2800"/>
              <a:t>Protein interaction communications about the cell – what is the cell and what is not the cell – definition of the cell’s identity</a:t>
            </a:r>
          </a:p>
          <a:p>
            <a:pPr>
              <a:lnSpc>
                <a:spcPct val="90000"/>
              </a:lnSpc>
            </a:pPr>
            <a:r>
              <a:rPr lang="en-GB" altLang="en-US" sz="2800"/>
              <a:t>These interactions decide what can be incorporated into further communications of the cell (i.e., into proteins and cell metabolites) and what cannot serve for this purpose</a:t>
            </a:r>
          </a:p>
          <a:p>
            <a:pPr>
              <a:lnSpc>
                <a:spcPct val="90000"/>
              </a:lnSpc>
            </a:pPr>
            <a:r>
              <a:rPr lang="en-GB" altLang="en-US" sz="2800"/>
              <a:t>The cell’s aim is the reproduction and expansion of itself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D06D4F6-D587-4400-8D51-606A4E2EE9A7}" type="slidenum">
              <a:rPr lang="en-GB" altLang="en-US"/>
              <a:pPr/>
              <a:t>22</a:t>
            </a:fld>
            <a:endParaRPr lang="en-GB" altLang="en-US"/>
          </a:p>
        </p:txBody>
      </p:sp>
      <p:sp>
        <p:nvSpPr>
          <p:cNvPr id="82946" name="Rectangle 2"/>
          <p:cNvSpPr>
            <a:spLocks noGrp="1" noChangeArrowheads="1"/>
          </p:cNvSpPr>
          <p:nvPr>
            <p:ph type="title"/>
          </p:nvPr>
        </p:nvSpPr>
        <p:spPr/>
        <p:txBody>
          <a:bodyPr/>
          <a:lstStyle/>
          <a:p>
            <a:r>
              <a:rPr lang="en-GB" altLang="en-US"/>
              <a:t>Meaningful and meaningless</a:t>
            </a:r>
          </a:p>
        </p:txBody>
      </p:sp>
      <p:sp>
        <p:nvSpPr>
          <p:cNvPr id="82947" name="Rectangle 3"/>
          <p:cNvSpPr>
            <a:spLocks noGrp="1" noChangeArrowheads="1"/>
          </p:cNvSpPr>
          <p:nvPr>
            <p:ph type="body" idx="1"/>
          </p:nvPr>
        </p:nvSpPr>
        <p:spPr/>
        <p:txBody>
          <a:bodyPr/>
          <a:lstStyle/>
          <a:p>
            <a:pPr>
              <a:lnSpc>
                <a:spcPct val="90000"/>
              </a:lnSpc>
            </a:pPr>
            <a:r>
              <a:rPr lang="en-GB" altLang="en-US" sz="2800"/>
              <a:t>Meaningful: sequence / pattern of protein interactions that lead to the incorporation / elimination into / from the cell of metabolites resulting new protein interactions</a:t>
            </a:r>
          </a:p>
          <a:p>
            <a:pPr>
              <a:lnSpc>
                <a:spcPct val="90000"/>
              </a:lnSpc>
            </a:pPr>
            <a:r>
              <a:rPr lang="en-GB" altLang="en-US" sz="2800"/>
              <a:t>Meaningless: sequence / pattern of protein interactions that lead nowhere, i.e., the products of interactions cannot be part of cell communications, but they are not eliminated from the cell – they constitute identity violations of the cell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7140AB6-496A-4DA8-A16C-BF88C3F2A729}" type="slidenum">
              <a:rPr lang="en-GB" altLang="en-US"/>
              <a:pPr/>
              <a:t>23</a:t>
            </a:fld>
            <a:endParaRPr lang="en-GB" altLang="en-US"/>
          </a:p>
        </p:txBody>
      </p:sp>
      <p:sp>
        <p:nvSpPr>
          <p:cNvPr id="83970" name="Rectangle 2"/>
          <p:cNvSpPr>
            <a:spLocks noGrp="1" noChangeArrowheads="1"/>
          </p:cNvSpPr>
          <p:nvPr>
            <p:ph type="title"/>
          </p:nvPr>
        </p:nvSpPr>
        <p:spPr/>
        <p:txBody>
          <a:bodyPr/>
          <a:lstStyle/>
          <a:p>
            <a:r>
              <a:rPr lang="en-GB" altLang="en-US"/>
              <a:t>Antibiotics, toxins, prions</a:t>
            </a:r>
          </a:p>
        </p:txBody>
      </p:sp>
      <p:sp>
        <p:nvSpPr>
          <p:cNvPr id="83971" name="Rectangle 3"/>
          <p:cNvSpPr>
            <a:spLocks noGrp="1" noChangeArrowheads="1"/>
          </p:cNvSpPr>
          <p:nvPr>
            <p:ph type="body" idx="1"/>
          </p:nvPr>
        </p:nvSpPr>
        <p:spPr>
          <a:xfrm>
            <a:off x="685800" y="1844675"/>
            <a:ext cx="7772400" cy="4464050"/>
          </a:xfrm>
        </p:spPr>
        <p:txBody>
          <a:bodyPr/>
          <a:lstStyle/>
          <a:p>
            <a:pPr>
              <a:lnSpc>
                <a:spcPct val="80000"/>
              </a:lnSpc>
            </a:pPr>
            <a:r>
              <a:rPr lang="en-GB" altLang="en-US" sz="2800"/>
              <a:t>Antibiotics, toxins, prions generate interactions that lead to meaningless communications </a:t>
            </a:r>
            <a:r>
              <a:rPr lang="en-GB" altLang="en-US" sz="2800">
                <a:sym typeface="Wingdings" panose="05000000000000000000" pitchFamily="2" charset="2"/>
              </a:rPr>
              <a:t> faults and errors in the cell</a:t>
            </a:r>
            <a:endParaRPr lang="en-GB" altLang="en-US" sz="2800"/>
          </a:p>
          <a:p>
            <a:pPr>
              <a:lnSpc>
                <a:spcPct val="80000"/>
              </a:lnSpc>
            </a:pPr>
            <a:r>
              <a:rPr lang="en-GB" altLang="en-US" sz="2800"/>
              <a:t>I.e., they bind to proteins blocking their activity and stopping normal communications by forming products that cannot participate in these</a:t>
            </a:r>
          </a:p>
          <a:p>
            <a:pPr>
              <a:lnSpc>
                <a:spcPct val="80000"/>
              </a:lnSpc>
            </a:pPr>
            <a:r>
              <a:rPr lang="en-GB" altLang="en-US" sz="2800"/>
              <a:t>Many meaningless communications reduce the communications within the cell and lead to the disintegration of the cell system </a:t>
            </a:r>
            <a:r>
              <a:rPr lang="en-GB" altLang="en-US" sz="2800">
                <a:sym typeface="Wingdings" panose="05000000000000000000" pitchFamily="2" charset="2"/>
              </a:rPr>
              <a:t> failure of the cell system</a:t>
            </a:r>
            <a:endParaRPr lang="en-GB"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A9A77A-FDB6-4374-B6C2-05A6253078C6}" type="slidenum">
              <a:rPr lang="en-GB" altLang="en-US"/>
              <a:pPr/>
              <a:t>24</a:t>
            </a:fld>
            <a:endParaRPr lang="en-GB" altLang="en-US"/>
          </a:p>
        </p:txBody>
      </p:sp>
      <p:sp>
        <p:nvSpPr>
          <p:cNvPr id="84994" name="Rectangle 2"/>
          <p:cNvSpPr>
            <a:spLocks noGrp="1" noChangeArrowheads="1"/>
          </p:cNvSpPr>
          <p:nvPr>
            <p:ph type="title"/>
          </p:nvPr>
        </p:nvSpPr>
        <p:spPr/>
        <p:txBody>
          <a:bodyPr/>
          <a:lstStyle/>
          <a:p>
            <a:r>
              <a:rPr lang="en-GB" altLang="en-US"/>
              <a:t>The language of the cell</a:t>
            </a:r>
          </a:p>
        </p:txBody>
      </p:sp>
      <p:sp>
        <p:nvSpPr>
          <p:cNvPr id="84995" name="Rectangle 3"/>
          <p:cNvSpPr>
            <a:spLocks noGrp="1" noChangeArrowheads="1"/>
          </p:cNvSpPr>
          <p:nvPr>
            <p:ph type="body" idx="1"/>
          </p:nvPr>
        </p:nvSpPr>
        <p:spPr/>
        <p:txBody>
          <a:bodyPr/>
          <a:lstStyle/>
          <a:p>
            <a:pPr>
              <a:lnSpc>
                <a:spcPct val="80000"/>
              </a:lnSpc>
            </a:pPr>
            <a:r>
              <a:rPr lang="en-GB" altLang="en-US" sz="2800"/>
              <a:t>The language units are sequences / patterns of protein and metabolite interactions</a:t>
            </a:r>
          </a:p>
          <a:p>
            <a:pPr>
              <a:lnSpc>
                <a:spcPct val="80000"/>
              </a:lnSpc>
            </a:pPr>
            <a:r>
              <a:rPr lang="en-GB" altLang="en-US" sz="2800"/>
              <a:t>The grammar: the rules and the conditional probabilities of such sequences and patterns of interactions</a:t>
            </a:r>
          </a:p>
          <a:p>
            <a:pPr>
              <a:lnSpc>
                <a:spcPct val="80000"/>
              </a:lnSpc>
            </a:pPr>
            <a:r>
              <a:rPr lang="en-GB" altLang="en-US" sz="2800"/>
              <a:t>Referencing rules: what interactions are required to produce the necessary ingredients for the production of a new interaction</a:t>
            </a:r>
          </a:p>
          <a:p>
            <a:pPr>
              <a:lnSpc>
                <a:spcPct val="80000"/>
              </a:lnSpc>
            </a:pPr>
            <a:r>
              <a:rPr lang="en-GB" altLang="en-US" sz="2800"/>
              <a:t>Continuation rules: given a set of interactions what are the interactions that may be produced as continuation to them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03BE64-91AA-439D-B5A0-B274E08B0293}" type="slidenum">
              <a:rPr lang="en-GB" altLang="en-US"/>
              <a:pPr/>
              <a:t>25</a:t>
            </a:fld>
            <a:endParaRPr lang="en-GB" altLang="en-US"/>
          </a:p>
        </p:txBody>
      </p:sp>
      <p:sp>
        <p:nvSpPr>
          <p:cNvPr id="86018" name="Rectangle 2"/>
          <p:cNvSpPr>
            <a:spLocks noGrp="1" noChangeArrowheads="1"/>
          </p:cNvSpPr>
          <p:nvPr>
            <p:ph type="title"/>
          </p:nvPr>
        </p:nvSpPr>
        <p:spPr>
          <a:xfrm>
            <a:off x="228600" y="457200"/>
            <a:ext cx="8664575" cy="1143000"/>
          </a:xfrm>
        </p:spPr>
        <p:txBody>
          <a:bodyPr/>
          <a:lstStyle/>
          <a:p>
            <a:r>
              <a:rPr lang="en-GB" altLang="en-US" sz="4000"/>
              <a:t>Structures and subsystems of the cell</a:t>
            </a:r>
          </a:p>
        </p:txBody>
      </p:sp>
      <p:sp>
        <p:nvSpPr>
          <p:cNvPr id="86019" name="Rectangle 3"/>
          <p:cNvSpPr>
            <a:spLocks noGrp="1" noChangeArrowheads="1"/>
          </p:cNvSpPr>
          <p:nvPr>
            <p:ph type="body" idx="1"/>
          </p:nvPr>
        </p:nvSpPr>
        <p:spPr/>
        <p:txBody>
          <a:bodyPr/>
          <a:lstStyle/>
          <a:p>
            <a:pPr>
              <a:lnSpc>
                <a:spcPct val="90000"/>
              </a:lnSpc>
            </a:pPr>
            <a:r>
              <a:rPr lang="en-GB" altLang="en-US" sz="2400"/>
              <a:t>Structures – constraints on communications </a:t>
            </a:r>
            <a:r>
              <a:rPr lang="en-GB" altLang="en-US" sz="2400">
                <a:sym typeface="Wingdings" panose="05000000000000000000" pitchFamily="2" charset="2"/>
              </a:rPr>
              <a:t> constraints on referencing and continuation rules of protein interactions</a:t>
            </a:r>
            <a:endParaRPr lang="en-GB" altLang="en-US" sz="2400"/>
          </a:p>
          <a:p>
            <a:pPr>
              <a:lnSpc>
                <a:spcPct val="90000"/>
              </a:lnSpc>
            </a:pPr>
            <a:r>
              <a:rPr lang="en-GB" altLang="en-US" sz="2400"/>
              <a:t>Clusters of protein interactions satisfying additional constraints on protein interactions</a:t>
            </a:r>
          </a:p>
          <a:p>
            <a:pPr>
              <a:lnSpc>
                <a:spcPct val="90000"/>
              </a:lnSpc>
            </a:pPr>
            <a:r>
              <a:rPr lang="en-GB" altLang="en-US" sz="2400"/>
              <a:t>Constraints: e.g. being inside of a vesicle, being bound to some other molecule</a:t>
            </a:r>
          </a:p>
          <a:p>
            <a:pPr>
              <a:lnSpc>
                <a:spcPct val="90000"/>
              </a:lnSpc>
            </a:pPr>
            <a:r>
              <a:rPr lang="en-GB" altLang="en-US" sz="2400"/>
              <a:t>Such clusters may constitute cellular organelles or functional subsystems of protein interactions</a:t>
            </a:r>
          </a:p>
          <a:p>
            <a:pPr>
              <a:lnSpc>
                <a:spcPct val="90000"/>
              </a:lnSpc>
            </a:pPr>
            <a:r>
              <a:rPr lang="en-GB" altLang="en-US" sz="2400"/>
              <a:t>E.g., respiration – mitochondria, movement – centrosome, digestion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86A9A20-B9AB-4B23-B2CC-8F93D6BCCD1E}" type="slidenum">
              <a:rPr lang="en-GB" altLang="en-US"/>
              <a:pPr/>
              <a:t>26</a:t>
            </a:fld>
            <a:endParaRPr lang="en-GB" altLang="en-US"/>
          </a:p>
        </p:txBody>
      </p:sp>
      <p:sp>
        <p:nvSpPr>
          <p:cNvPr id="111618" name="Rectangle 2"/>
          <p:cNvSpPr>
            <a:spLocks noGrp="1" noChangeArrowheads="1"/>
          </p:cNvSpPr>
          <p:nvPr>
            <p:ph type="title"/>
          </p:nvPr>
        </p:nvSpPr>
        <p:spPr/>
        <p:txBody>
          <a:bodyPr/>
          <a:lstStyle/>
          <a:p>
            <a:r>
              <a:rPr lang="en-GB" altLang="en-US" sz="4000"/>
              <a:t>Memories of protein interactions</a:t>
            </a:r>
          </a:p>
        </p:txBody>
      </p:sp>
      <p:sp>
        <p:nvSpPr>
          <p:cNvPr id="111619" name="Rectangle 3"/>
          <p:cNvSpPr>
            <a:spLocks noGrp="1" noChangeArrowheads="1"/>
          </p:cNvSpPr>
          <p:nvPr>
            <p:ph type="body" idx="1"/>
          </p:nvPr>
        </p:nvSpPr>
        <p:spPr>
          <a:xfrm>
            <a:off x="685800" y="1981200"/>
            <a:ext cx="7772400" cy="4876800"/>
          </a:xfrm>
        </p:spPr>
        <p:txBody>
          <a:bodyPr/>
          <a:lstStyle/>
          <a:p>
            <a:pPr>
              <a:lnSpc>
                <a:spcPct val="80000"/>
              </a:lnSpc>
            </a:pPr>
            <a:r>
              <a:rPr lang="en-GB" altLang="en-US" sz="2400" dirty="0"/>
              <a:t>mRNA molecules facilitate the reproduction of interactions between chains of amino acids and single amino acids during protein synthesis</a:t>
            </a:r>
          </a:p>
          <a:p>
            <a:pPr>
              <a:lnSpc>
                <a:spcPct val="80000"/>
              </a:lnSpc>
            </a:pPr>
            <a:r>
              <a:rPr lang="en-GB" altLang="en-US" sz="2400" dirty="0"/>
              <a:t>mRNA molecules in one species may encode a combination of proteins that are encoded separately in other species</a:t>
            </a:r>
          </a:p>
          <a:p>
            <a:pPr>
              <a:lnSpc>
                <a:spcPct val="80000"/>
              </a:lnSpc>
            </a:pPr>
            <a:r>
              <a:rPr lang="en-GB" altLang="en-US" sz="2400" dirty="0"/>
              <a:t>RNA molecules generate the appropriate combination of proteins within the cell to produce the right behaviour of the cell through protein interactions</a:t>
            </a:r>
          </a:p>
          <a:p>
            <a:pPr>
              <a:lnSpc>
                <a:spcPct val="80000"/>
              </a:lnSpc>
            </a:pPr>
            <a:r>
              <a:rPr lang="en-GB" altLang="en-US" sz="2400" dirty="0"/>
              <a:t>RNA molecules can be seen as memories of protein interactions, which facilitate the reproduction of these interactions within the cell</a:t>
            </a:r>
          </a:p>
          <a:p>
            <a:pPr>
              <a:lnSpc>
                <a:spcPct val="80000"/>
              </a:lnSpc>
            </a:pPr>
            <a:r>
              <a:rPr lang="en-GB" altLang="en-US" sz="2400" dirty="0"/>
              <a:t>See </a:t>
            </a:r>
            <a:r>
              <a:rPr lang="en-GB" altLang="en-US" sz="2400"/>
              <a:t>also </a:t>
            </a:r>
            <a:r>
              <a:rPr lang="en-GB" altLang="en-US" sz="2400" smtClean="0"/>
              <a:t>result </a:t>
            </a:r>
            <a:r>
              <a:rPr lang="en-GB" altLang="en-US" sz="2400" dirty="0"/>
              <a:t>about gene correction in Arabidopsis supposed to be mediated by RNAs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DEC9210-80BE-4F83-A9CB-2DADA5671835}" type="slidenum">
              <a:rPr lang="en-GB" altLang="en-US"/>
              <a:pPr/>
              <a:t>27</a:t>
            </a:fld>
            <a:endParaRPr lang="en-GB" altLang="en-US"/>
          </a:p>
        </p:txBody>
      </p:sp>
      <p:sp>
        <p:nvSpPr>
          <p:cNvPr id="112642" name="Rectangle 2"/>
          <p:cNvSpPr>
            <a:spLocks noGrp="1" noChangeArrowheads="1"/>
          </p:cNvSpPr>
          <p:nvPr>
            <p:ph type="title"/>
          </p:nvPr>
        </p:nvSpPr>
        <p:spPr/>
        <p:txBody>
          <a:bodyPr/>
          <a:lstStyle/>
          <a:p>
            <a:r>
              <a:rPr lang="en-GB" altLang="en-US"/>
              <a:t>RNA interactions</a:t>
            </a:r>
          </a:p>
        </p:txBody>
      </p:sp>
      <p:sp>
        <p:nvSpPr>
          <p:cNvPr id="112643" name="Rectangle 3"/>
          <p:cNvSpPr>
            <a:spLocks noGrp="1" noChangeArrowheads="1"/>
          </p:cNvSpPr>
          <p:nvPr>
            <p:ph type="body" idx="1"/>
          </p:nvPr>
        </p:nvSpPr>
        <p:spPr/>
        <p:txBody>
          <a:bodyPr/>
          <a:lstStyle/>
          <a:p>
            <a:pPr>
              <a:lnSpc>
                <a:spcPct val="90000"/>
              </a:lnSpc>
            </a:pPr>
            <a:r>
              <a:rPr lang="en-GB" altLang="en-US" sz="2800"/>
              <a:t>RNA molecules interact and regulate the production of proteins within the cell</a:t>
            </a:r>
          </a:p>
          <a:p>
            <a:pPr>
              <a:lnSpc>
                <a:spcPct val="90000"/>
              </a:lnSpc>
            </a:pPr>
            <a:r>
              <a:rPr lang="en-GB" altLang="en-US" sz="2800"/>
              <a:t>siRNA, microRNA, other non-coding RNAs</a:t>
            </a:r>
          </a:p>
          <a:p>
            <a:pPr>
              <a:lnSpc>
                <a:spcPct val="90000"/>
              </a:lnSpc>
            </a:pPr>
            <a:r>
              <a:rPr lang="en-GB" altLang="en-US" sz="2800"/>
              <a:t>Premature mRNA includes the mRNA and also other small RNAs that participate in RNA interactions</a:t>
            </a:r>
          </a:p>
          <a:p>
            <a:pPr>
              <a:lnSpc>
                <a:spcPct val="90000"/>
              </a:lnSpc>
            </a:pPr>
            <a:r>
              <a:rPr lang="en-GB" altLang="en-US" sz="2800"/>
              <a:t>RNA interactions constitute a primary information subsystem of the cell </a:t>
            </a:r>
            <a:r>
              <a:rPr lang="en-GB" altLang="en-US" sz="2800">
                <a:sym typeface="Wingdings" panose="05000000000000000000" pitchFamily="2" charset="2"/>
              </a:rPr>
              <a:t> RNA world</a:t>
            </a:r>
            <a:endParaRPr lang="en-GB" alt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2D10C48-066A-4396-BF60-7EFBE2CEA75D}" type="slidenum">
              <a:rPr lang="en-GB" altLang="en-US"/>
              <a:pPr/>
              <a:t>28</a:t>
            </a:fld>
            <a:endParaRPr lang="en-GB" altLang="en-US"/>
          </a:p>
        </p:txBody>
      </p:sp>
      <p:sp>
        <p:nvSpPr>
          <p:cNvPr id="113666" name="Rectangle 2"/>
          <p:cNvSpPr>
            <a:spLocks noGrp="1" noChangeArrowheads="1"/>
          </p:cNvSpPr>
          <p:nvPr>
            <p:ph type="title"/>
          </p:nvPr>
        </p:nvSpPr>
        <p:spPr/>
        <p:txBody>
          <a:bodyPr/>
          <a:lstStyle/>
          <a:p>
            <a:r>
              <a:rPr lang="en-GB" altLang="en-US"/>
              <a:t>Memories of RNA interactions</a:t>
            </a:r>
          </a:p>
        </p:txBody>
      </p:sp>
      <p:sp>
        <p:nvSpPr>
          <p:cNvPr id="113667" name="Rectangle 3"/>
          <p:cNvSpPr>
            <a:spLocks noGrp="1" noChangeArrowheads="1"/>
          </p:cNvSpPr>
          <p:nvPr>
            <p:ph type="body" idx="1"/>
          </p:nvPr>
        </p:nvSpPr>
        <p:spPr/>
        <p:txBody>
          <a:bodyPr/>
          <a:lstStyle/>
          <a:p>
            <a:pPr>
              <a:lnSpc>
                <a:spcPct val="80000"/>
              </a:lnSpc>
            </a:pPr>
            <a:r>
              <a:rPr lang="en-GB" altLang="en-US" sz="2400"/>
              <a:t>RNA molecules are produced by copying segments of the DNA</a:t>
            </a:r>
          </a:p>
          <a:p>
            <a:pPr>
              <a:lnSpc>
                <a:spcPct val="80000"/>
              </a:lnSpc>
            </a:pPr>
            <a:r>
              <a:rPr lang="en-GB" altLang="en-US" sz="2400"/>
              <a:t>Premature mRNA – includes several RNAs, which may interact</a:t>
            </a:r>
          </a:p>
          <a:p>
            <a:pPr>
              <a:lnSpc>
                <a:spcPct val="80000"/>
              </a:lnSpc>
            </a:pPr>
            <a:r>
              <a:rPr lang="en-GB" altLang="en-US" sz="2400"/>
              <a:t>Appropriate combinations of RNA molecules are produced from active parts of the DNA leading to appropriate regulation of protein production – segments of the DNA facilitate the reproduction of RNA interactions</a:t>
            </a:r>
          </a:p>
          <a:p>
            <a:pPr>
              <a:lnSpc>
                <a:spcPct val="80000"/>
              </a:lnSpc>
            </a:pPr>
            <a:r>
              <a:rPr lang="en-GB" altLang="en-US" sz="2400"/>
              <a:t>DNA can be seen as memory of RNA interactions, and implicitly also as a memory of protein interactions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807896" cy="1143000"/>
          </a:xfrm>
        </p:spPr>
        <p:txBody>
          <a:bodyPr/>
          <a:lstStyle/>
          <a:p>
            <a:r>
              <a:rPr lang="en-GB" dirty="0" smtClean="0"/>
              <a:t>Memories of molecular interactions</a:t>
            </a:r>
            <a:endParaRPr lang="en-GB" dirty="0"/>
          </a:p>
        </p:txBody>
      </p:sp>
      <p:sp>
        <p:nvSpPr>
          <p:cNvPr id="3" name="Content Placeholder 2"/>
          <p:cNvSpPr>
            <a:spLocks noGrp="1"/>
          </p:cNvSpPr>
          <p:nvPr>
            <p:ph idx="1"/>
          </p:nvPr>
        </p:nvSpPr>
        <p:spPr/>
        <p:txBody>
          <a:bodyPr/>
          <a:lstStyle/>
          <a:p>
            <a:r>
              <a:rPr lang="en-GB" sz="2400" dirty="0" smtClean="0"/>
              <a:t>mRNA: memory of protein interactions in a canonical manner: interactions of one amino acid with a string of amino acids</a:t>
            </a:r>
          </a:p>
          <a:p>
            <a:r>
              <a:rPr lang="en-GB" sz="2400" dirty="0" smtClean="0"/>
              <a:t>DNA gene segments: memory of RNAs and of RNA interactions: the transcribed premature mRNA includes short regulatory sequences that get spliced out and interact with other RNAs to produce the mature mRNA in a context dependent manner</a:t>
            </a:r>
          </a:p>
          <a:p>
            <a:r>
              <a:rPr lang="en-GB" sz="2400" dirty="0" smtClean="0"/>
              <a:t>Note: proteins are involved in RNA and DNA interactions – e.g. RNA polymerase, helicase, spliceosome proteins</a:t>
            </a:r>
            <a:endParaRPr lang="en-GB" sz="2400" dirty="0"/>
          </a:p>
        </p:txBody>
      </p:sp>
      <p:sp>
        <p:nvSpPr>
          <p:cNvPr id="4" name="Slide Number Placeholder 3"/>
          <p:cNvSpPr>
            <a:spLocks noGrp="1"/>
          </p:cNvSpPr>
          <p:nvPr>
            <p:ph type="sldNum" sz="quarter" idx="12"/>
          </p:nvPr>
        </p:nvSpPr>
        <p:spPr/>
        <p:txBody>
          <a:bodyPr/>
          <a:lstStyle/>
          <a:p>
            <a:fld id="{ABD68B43-DC98-49B3-ABF5-853137C4B6C3}" type="slidenum">
              <a:rPr lang="en-GB" altLang="en-US" smtClean="0"/>
              <a:pPr/>
              <a:t>29</a:t>
            </a:fld>
            <a:endParaRPr lang="en-GB" altLang="en-US"/>
          </a:p>
        </p:txBody>
      </p:sp>
    </p:spTree>
    <p:extLst>
      <p:ext uri="{BB962C8B-B14F-4D97-AF65-F5344CB8AC3E}">
        <p14:creationId xmlns:p14="http://schemas.microsoft.com/office/powerpoint/2010/main" val="925426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696D815-7DF7-4D0C-9599-1141AC0D8984}" type="slidenum">
              <a:rPr lang="en-GB" altLang="en-US"/>
              <a:pPr/>
              <a:t>3</a:t>
            </a:fld>
            <a:endParaRPr lang="en-GB" altLang="en-US"/>
          </a:p>
        </p:txBody>
      </p:sp>
      <p:sp>
        <p:nvSpPr>
          <p:cNvPr id="64514" name="Rectangle 2"/>
          <p:cNvSpPr>
            <a:spLocks noGrp="1" noChangeArrowheads="1"/>
          </p:cNvSpPr>
          <p:nvPr>
            <p:ph type="title"/>
          </p:nvPr>
        </p:nvSpPr>
        <p:spPr/>
        <p:txBody>
          <a:bodyPr/>
          <a:lstStyle/>
          <a:p>
            <a:r>
              <a:rPr lang="en-GB" altLang="en-US"/>
              <a:t>Cells</a:t>
            </a:r>
          </a:p>
        </p:txBody>
      </p:sp>
      <p:sp>
        <p:nvSpPr>
          <p:cNvPr id="64515" name="Rectangle 3"/>
          <p:cNvSpPr>
            <a:spLocks noGrp="1" noChangeArrowheads="1"/>
          </p:cNvSpPr>
          <p:nvPr>
            <p:ph type="body" idx="1"/>
          </p:nvPr>
        </p:nvSpPr>
        <p:spPr>
          <a:xfrm>
            <a:off x="685800" y="1981200"/>
            <a:ext cx="7772400" cy="1952625"/>
          </a:xfrm>
        </p:spPr>
        <p:txBody>
          <a:bodyPr/>
          <a:lstStyle/>
          <a:p>
            <a:r>
              <a:rPr lang="en-GB" altLang="en-US"/>
              <a:t>Bacteria, plant and animal cells – constituents of tissues</a:t>
            </a:r>
          </a:p>
          <a:p>
            <a:r>
              <a:rPr lang="en-GB" altLang="en-US"/>
              <a:t>E.g., neuron, muscle cell etc.</a:t>
            </a:r>
          </a:p>
        </p:txBody>
      </p:sp>
      <p:pic>
        <p:nvPicPr>
          <p:cNvPr id="64516" name="Picture 4" descr="golg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644900"/>
            <a:ext cx="2230437" cy="2879725"/>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descr="bac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860800"/>
            <a:ext cx="28797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E25830D-5F46-4A8F-A4E8-79C1308B4C3C}" type="slidenum">
              <a:rPr lang="en-GB" altLang="en-US"/>
              <a:pPr/>
              <a:t>30</a:t>
            </a:fld>
            <a:endParaRPr lang="en-GB" altLang="en-US"/>
          </a:p>
        </p:txBody>
      </p:sp>
      <p:sp>
        <p:nvSpPr>
          <p:cNvPr id="87042" name="Rectangle 2"/>
          <p:cNvSpPr>
            <a:spLocks noGrp="1" noChangeArrowheads="1"/>
          </p:cNvSpPr>
          <p:nvPr>
            <p:ph type="title"/>
          </p:nvPr>
        </p:nvSpPr>
        <p:spPr/>
        <p:txBody>
          <a:bodyPr/>
          <a:lstStyle/>
          <a:p>
            <a:r>
              <a:rPr lang="en-GB" altLang="en-US" dirty="0"/>
              <a:t>The information subsystem</a:t>
            </a:r>
          </a:p>
        </p:txBody>
      </p:sp>
      <p:sp>
        <p:nvSpPr>
          <p:cNvPr id="87043" name="Rectangle 3"/>
          <p:cNvSpPr>
            <a:spLocks noGrp="1" noChangeArrowheads="1"/>
          </p:cNvSpPr>
          <p:nvPr>
            <p:ph type="body" idx="1"/>
          </p:nvPr>
        </p:nvSpPr>
        <p:spPr/>
        <p:txBody>
          <a:bodyPr/>
          <a:lstStyle/>
          <a:p>
            <a:pPr>
              <a:lnSpc>
                <a:spcPct val="80000"/>
              </a:lnSpc>
            </a:pPr>
            <a:r>
              <a:rPr lang="en-GB" altLang="en-US" sz="2400"/>
              <a:t>DNA segments, RNAs and proteins interact to regulate the dynamics of active parts of the DNA</a:t>
            </a:r>
          </a:p>
          <a:p>
            <a:pPr>
              <a:lnSpc>
                <a:spcPct val="80000"/>
              </a:lnSpc>
            </a:pPr>
            <a:r>
              <a:rPr lang="en-GB" altLang="en-US" sz="2400"/>
              <a:t>These interactions between DNA segments and other molecules constitute the information subsystem of the cell</a:t>
            </a:r>
          </a:p>
          <a:p>
            <a:pPr>
              <a:lnSpc>
                <a:spcPct val="80000"/>
              </a:lnSpc>
            </a:pPr>
            <a:r>
              <a:rPr lang="en-GB" altLang="en-US" sz="2400"/>
              <a:t>Genome: description of all proteins produced and used in the cell, regulating the appropriate production of them mediated by RNAs and RNA interactions</a:t>
            </a:r>
          </a:p>
          <a:p>
            <a:pPr>
              <a:lnSpc>
                <a:spcPct val="80000"/>
              </a:lnSpc>
            </a:pPr>
            <a:r>
              <a:rPr lang="en-GB" altLang="en-US" sz="2400"/>
              <a:t>The genome is the information subsystem of the cell system </a:t>
            </a:r>
          </a:p>
          <a:p>
            <a:pPr>
              <a:lnSpc>
                <a:spcPct val="80000"/>
              </a:lnSpc>
            </a:pPr>
            <a:r>
              <a:rPr lang="en-GB" altLang="en-US" sz="2400"/>
              <a:t>The genome defines the identity of the cell</a:t>
            </a:r>
          </a:p>
        </p:txBody>
      </p:sp>
    </p:spTree>
    <p:extLst>
      <p:ext uri="{BB962C8B-B14F-4D97-AF65-F5344CB8AC3E}">
        <p14:creationId xmlns:p14="http://schemas.microsoft.com/office/powerpoint/2010/main" val="1991568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5CAD06-D275-49FE-BBF6-D07AC7D6A054}" type="slidenum">
              <a:rPr lang="en-GB" altLang="en-US"/>
              <a:pPr/>
              <a:t>31</a:t>
            </a:fld>
            <a:endParaRPr lang="en-GB" altLang="en-US"/>
          </a:p>
        </p:txBody>
      </p:sp>
      <p:sp>
        <p:nvSpPr>
          <p:cNvPr id="88066" name="Rectangle 2"/>
          <p:cNvSpPr>
            <a:spLocks noGrp="1" noChangeArrowheads="1"/>
          </p:cNvSpPr>
          <p:nvPr>
            <p:ph type="title"/>
          </p:nvPr>
        </p:nvSpPr>
        <p:spPr/>
        <p:txBody>
          <a:bodyPr/>
          <a:lstStyle/>
          <a:p>
            <a:r>
              <a:rPr lang="en-GB" altLang="en-US"/>
              <a:t>Prokaryotes </a:t>
            </a:r>
          </a:p>
        </p:txBody>
      </p:sp>
      <p:sp>
        <p:nvSpPr>
          <p:cNvPr id="88067" name="Rectangle 3"/>
          <p:cNvSpPr>
            <a:spLocks noGrp="1" noChangeArrowheads="1"/>
          </p:cNvSpPr>
          <p:nvPr>
            <p:ph type="body" idx="1"/>
          </p:nvPr>
        </p:nvSpPr>
        <p:spPr/>
        <p:txBody>
          <a:bodyPr/>
          <a:lstStyle/>
          <a:p>
            <a:r>
              <a:rPr lang="en-GB" altLang="en-US" sz="2800" dirty="0"/>
              <a:t>Bacteria: no nucleus, </a:t>
            </a:r>
            <a:r>
              <a:rPr lang="en-GB" altLang="en-US" sz="2800" dirty="0" smtClean="0"/>
              <a:t>less compacted </a:t>
            </a:r>
            <a:r>
              <a:rPr lang="en-GB" altLang="en-US" sz="2800" dirty="0"/>
              <a:t>genome</a:t>
            </a:r>
          </a:p>
          <a:p>
            <a:r>
              <a:rPr lang="en-GB" altLang="en-US" sz="2800" dirty="0"/>
              <a:t>The information subsystem is there but is not yet organised as an integrated and well separated subsystem (i.e., it is organised in functional plasmids)</a:t>
            </a:r>
          </a:p>
          <a:p>
            <a:r>
              <a:rPr lang="en-GB" altLang="en-US" sz="2800" dirty="0"/>
              <a:t>Large part (&gt;75%) direct coding genome, relatively high level of interaction between the whole genome and the proteins of the cell</a:t>
            </a:r>
          </a:p>
        </p:txBody>
      </p:sp>
    </p:spTree>
    <p:extLst>
      <p:ext uri="{BB962C8B-B14F-4D97-AF65-F5344CB8AC3E}">
        <p14:creationId xmlns:p14="http://schemas.microsoft.com/office/powerpoint/2010/main" val="2125728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A56339B-FF4F-4C05-B55D-D3065B037011}" type="slidenum">
              <a:rPr lang="en-GB" altLang="en-US"/>
              <a:pPr/>
              <a:t>32</a:t>
            </a:fld>
            <a:endParaRPr lang="en-GB" altLang="en-US"/>
          </a:p>
        </p:txBody>
      </p:sp>
      <p:sp>
        <p:nvSpPr>
          <p:cNvPr id="89090" name="Rectangle 2"/>
          <p:cNvSpPr>
            <a:spLocks noGrp="1" noChangeArrowheads="1"/>
          </p:cNvSpPr>
          <p:nvPr>
            <p:ph type="title"/>
          </p:nvPr>
        </p:nvSpPr>
        <p:spPr/>
        <p:txBody>
          <a:bodyPr/>
          <a:lstStyle/>
          <a:p>
            <a:r>
              <a:rPr lang="en-GB" altLang="en-US"/>
              <a:t>Eukaryotes </a:t>
            </a:r>
          </a:p>
        </p:txBody>
      </p:sp>
      <p:sp>
        <p:nvSpPr>
          <p:cNvPr id="89091" name="Rectangle 3"/>
          <p:cNvSpPr>
            <a:spLocks noGrp="1" noChangeArrowheads="1"/>
          </p:cNvSpPr>
          <p:nvPr>
            <p:ph type="body" idx="1"/>
          </p:nvPr>
        </p:nvSpPr>
        <p:spPr/>
        <p:txBody>
          <a:bodyPr/>
          <a:lstStyle/>
          <a:p>
            <a:r>
              <a:rPr lang="en-GB" altLang="en-US"/>
              <a:t>Cells with proper nucleus</a:t>
            </a:r>
          </a:p>
          <a:p>
            <a:r>
              <a:rPr lang="en-GB" altLang="en-US"/>
              <a:t>Genome in the nucleus, surrounded by nuclear membrane</a:t>
            </a:r>
          </a:p>
          <a:p>
            <a:r>
              <a:rPr lang="en-GB" altLang="en-US"/>
              <a:t>Separated information subsystem</a:t>
            </a:r>
          </a:p>
          <a:p>
            <a:r>
              <a:rPr lang="en-GB" altLang="en-US"/>
              <a:t>Low proportion (even &lt;5%) direct coding genome</a:t>
            </a:r>
          </a:p>
        </p:txBody>
      </p:sp>
    </p:spTree>
    <p:extLst>
      <p:ext uri="{BB962C8B-B14F-4D97-AF65-F5344CB8AC3E}">
        <p14:creationId xmlns:p14="http://schemas.microsoft.com/office/powerpoint/2010/main" val="1715165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A1F962C-B3B3-48DA-9827-9263A929A3DC}" type="slidenum">
              <a:rPr lang="en-GB" altLang="en-US"/>
              <a:pPr/>
              <a:t>33</a:t>
            </a:fld>
            <a:endParaRPr lang="en-GB" altLang="en-US"/>
          </a:p>
        </p:txBody>
      </p:sp>
      <p:sp>
        <p:nvSpPr>
          <p:cNvPr id="90114" name="Rectangle 2"/>
          <p:cNvSpPr>
            <a:spLocks noGrp="1" noChangeArrowheads="1"/>
          </p:cNvSpPr>
          <p:nvPr>
            <p:ph type="title"/>
          </p:nvPr>
        </p:nvSpPr>
        <p:spPr/>
        <p:txBody>
          <a:bodyPr/>
          <a:lstStyle/>
          <a:p>
            <a:r>
              <a:rPr lang="en-GB" altLang="en-US"/>
              <a:t> Genome</a:t>
            </a:r>
          </a:p>
        </p:txBody>
      </p:sp>
      <p:sp>
        <p:nvSpPr>
          <p:cNvPr id="90115" name="Rectangle 3"/>
          <p:cNvSpPr>
            <a:spLocks noGrp="1" noChangeArrowheads="1"/>
          </p:cNvSpPr>
          <p:nvPr>
            <p:ph type="body" idx="1"/>
          </p:nvPr>
        </p:nvSpPr>
        <p:spPr/>
        <p:txBody>
          <a:bodyPr/>
          <a:lstStyle/>
          <a:p>
            <a:r>
              <a:rPr lang="en-GB" altLang="en-US" dirty="0"/>
              <a:t>A – </a:t>
            </a:r>
            <a:r>
              <a:rPr lang="en-GB" altLang="en-US" dirty="0" err="1"/>
              <a:t>adenin</a:t>
            </a:r>
            <a:r>
              <a:rPr lang="en-GB" altLang="en-US" dirty="0"/>
              <a:t>, C – </a:t>
            </a:r>
            <a:r>
              <a:rPr lang="en-GB" altLang="en-US" dirty="0" err="1"/>
              <a:t>cytosin</a:t>
            </a:r>
            <a:r>
              <a:rPr lang="en-GB" altLang="en-US" dirty="0"/>
              <a:t>, G – </a:t>
            </a:r>
            <a:r>
              <a:rPr lang="en-GB" altLang="en-US" dirty="0" err="1"/>
              <a:t>guanin</a:t>
            </a:r>
            <a:r>
              <a:rPr lang="en-GB" altLang="en-US" dirty="0"/>
              <a:t>, T – </a:t>
            </a:r>
            <a:r>
              <a:rPr lang="en-GB" altLang="en-US" dirty="0" err="1"/>
              <a:t>thymin</a:t>
            </a:r>
            <a:endParaRPr lang="en-GB" altLang="en-US" dirty="0"/>
          </a:p>
          <a:p>
            <a:r>
              <a:rPr lang="en-GB" altLang="en-US" dirty="0"/>
              <a:t>Coding / non-coding regulatory / junk segments</a:t>
            </a:r>
          </a:p>
          <a:p>
            <a:r>
              <a:rPr lang="en-GB" altLang="en-US" dirty="0"/>
              <a:t>Organized into base pairs (AT, CG) and codons (triplets of base pairs) coding amino </a:t>
            </a:r>
            <a:r>
              <a:rPr lang="en-GB" altLang="en-US" dirty="0" smtClean="0"/>
              <a:t>acids – phosphorylated sugar backbone</a:t>
            </a:r>
            <a:endParaRPr lang="en-GB" altLang="en-US" dirty="0"/>
          </a:p>
        </p:txBody>
      </p:sp>
    </p:spTree>
    <p:extLst>
      <p:ext uri="{BB962C8B-B14F-4D97-AF65-F5344CB8AC3E}">
        <p14:creationId xmlns:p14="http://schemas.microsoft.com/office/powerpoint/2010/main" val="1278791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F832FAC-473B-4C43-9641-647DC36BE888}" type="slidenum">
              <a:rPr lang="en-GB" altLang="en-US"/>
              <a:pPr/>
              <a:t>34</a:t>
            </a:fld>
            <a:endParaRPr lang="en-GB" altLang="en-US"/>
          </a:p>
        </p:txBody>
      </p:sp>
      <p:sp>
        <p:nvSpPr>
          <p:cNvPr id="91138" name="Rectangle 2"/>
          <p:cNvSpPr>
            <a:spLocks noGrp="1" noChangeArrowheads="1"/>
          </p:cNvSpPr>
          <p:nvPr>
            <p:ph type="title"/>
          </p:nvPr>
        </p:nvSpPr>
        <p:spPr/>
        <p:txBody>
          <a:bodyPr/>
          <a:lstStyle/>
          <a:p>
            <a:r>
              <a:rPr lang="en-GB" altLang="en-US"/>
              <a:t>Gene regulation</a:t>
            </a:r>
          </a:p>
        </p:txBody>
      </p:sp>
      <p:sp>
        <p:nvSpPr>
          <p:cNvPr id="91139" name="Rectangle 3"/>
          <p:cNvSpPr>
            <a:spLocks noGrp="1" noChangeArrowheads="1"/>
          </p:cNvSpPr>
          <p:nvPr>
            <p:ph type="body" idx="1"/>
          </p:nvPr>
        </p:nvSpPr>
        <p:spPr/>
        <p:txBody>
          <a:bodyPr/>
          <a:lstStyle/>
          <a:p>
            <a:r>
              <a:rPr lang="en-GB" altLang="en-US"/>
              <a:t>Regulatory networks of genes and regulatory genome segments</a:t>
            </a:r>
          </a:p>
          <a:p>
            <a:r>
              <a:rPr lang="en-GB" altLang="en-US"/>
              <a:t>Up and down regulation of the amount of proteins produced within the cell</a:t>
            </a:r>
          </a:p>
        </p:txBody>
      </p:sp>
    </p:spTree>
    <p:extLst>
      <p:ext uri="{BB962C8B-B14F-4D97-AF65-F5344CB8AC3E}">
        <p14:creationId xmlns:p14="http://schemas.microsoft.com/office/powerpoint/2010/main" val="1782511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71A0BE2-B5BD-4A80-895E-F3DDE6F9BAB2}" type="slidenum">
              <a:rPr lang="en-GB" altLang="en-US"/>
              <a:pPr/>
              <a:t>35</a:t>
            </a:fld>
            <a:endParaRPr lang="en-GB" altLang="en-US"/>
          </a:p>
        </p:txBody>
      </p:sp>
      <p:sp>
        <p:nvSpPr>
          <p:cNvPr id="92162" name="Rectangle 2"/>
          <p:cNvSpPr>
            <a:spLocks noGrp="1" noChangeArrowheads="1"/>
          </p:cNvSpPr>
          <p:nvPr>
            <p:ph type="title"/>
          </p:nvPr>
        </p:nvSpPr>
        <p:spPr/>
        <p:txBody>
          <a:bodyPr/>
          <a:lstStyle/>
          <a:p>
            <a:r>
              <a:rPr lang="en-GB" altLang="en-US" sz="4000"/>
              <a:t>Communications in the genome</a:t>
            </a:r>
          </a:p>
        </p:txBody>
      </p:sp>
      <p:sp>
        <p:nvSpPr>
          <p:cNvPr id="92163" name="Rectangle 3"/>
          <p:cNvSpPr>
            <a:spLocks noGrp="1" noChangeArrowheads="1"/>
          </p:cNvSpPr>
          <p:nvPr>
            <p:ph type="body" idx="1"/>
          </p:nvPr>
        </p:nvSpPr>
        <p:spPr/>
        <p:txBody>
          <a:bodyPr/>
          <a:lstStyle/>
          <a:p>
            <a:r>
              <a:rPr lang="en-GB" altLang="en-US" dirty="0"/>
              <a:t>Sequences and patterns of interacting / inter-regulating genes and regulatory segments</a:t>
            </a:r>
          </a:p>
          <a:p>
            <a:r>
              <a:rPr lang="en-GB" altLang="en-US" dirty="0"/>
              <a:t>E.g., gene regulatory </a:t>
            </a:r>
            <a:r>
              <a:rPr lang="en-GB" altLang="en-US" dirty="0" smtClean="0"/>
              <a:t>networks, topologically associating domains (TAD)</a:t>
            </a:r>
            <a:endParaRPr lang="en-GB" altLang="en-US" dirty="0"/>
          </a:p>
        </p:txBody>
      </p:sp>
    </p:spTree>
    <p:extLst>
      <p:ext uri="{BB962C8B-B14F-4D97-AF65-F5344CB8AC3E}">
        <p14:creationId xmlns:p14="http://schemas.microsoft.com/office/powerpoint/2010/main" val="3121149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99B93E6-0D6F-41CB-8C15-68A2CF0E50E0}" type="slidenum">
              <a:rPr lang="en-GB" altLang="en-US"/>
              <a:pPr/>
              <a:t>36</a:t>
            </a:fld>
            <a:endParaRPr lang="en-GB" altLang="en-US"/>
          </a:p>
        </p:txBody>
      </p:sp>
      <p:sp>
        <p:nvSpPr>
          <p:cNvPr id="93186" name="Rectangle 2"/>
          <p:cNvSpPr>
            <a:spLocks noGrp="1" noChangeArrowheads="1"/>
          </p:cNvSpPr>
          <p:nvPr>
            <p:ph type="title"/>
          </p:nvPr>
        </p:nvSpPr>
        <p:spPr/>
        <p:txBody>
          <a:bodyPr/>
          <a:lstStyle/>
          <a:p>
            <a:r>
              <a:rPr lang="en-GB" altLang="en-US"/>
              <a:t>Referencing in the genome</a:t>
            </a:r>
          </a:p>
        </p:txBody>
      </p:sp>
      <p:sp>
        <p:nvSpPr>
          <p:cNvPr id="93187" name="Rectangle 3"/>
          <p:cNvSpPr>
            <a:spLocks noGrp="1" noChangeArrowheads="1"/>
          </p:cNvSpPr>
          <p:nvPr>
            <p:ph type="body" idx="1"/>
          </p:nvPr>
        </p:nvSpPr>
        <p:spPr/>
        <p:txBody>
          <a:bodyPr/>
          <a:lstStyle/>
          <a:p>
            <a:r>
              <a:rPr lang="en-GB" altLang="en-US"/>
              <a:t>New communications reference earlier / other regulatory actions</a:t>
            </a:r>
          </a:p>
        </p:txBody>
      </p:sp>
    </p:spTree>
    <p:extLst>
      <p:ext uri="{BB962C8B-B14F-4D97-AF65-F5344CB8AC3E}">
        <p14:creationId xmlns:p14="http://schemas.microsoft.com/office/powerpoint/2010/main" val="4269809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C52205A-798E-40EC-BEAC-F8ECCAFC99B1}" type="slidenum">
              <a:rPr lang="en-GB" altLang="en-US"/>
              <a:pPr/>
              <a:t>37</a:t>
            </a:fld>
            <a:endParaRPr lang="en-GB" altLang="en-US"/>
          </a:p>
        </p:txBody>
      </p:sp>
      <p:sp>
        <p:nvSpPr>
          <p:cNvPr id="94210" name="Rectangle 2"/>
          <p:cNvSpPr>
            <a:spLocks noGrp="1" noChangeArrowheads="1"/>
          </p:cNvSpPr>
          <p:nvPr>
            <p:ph type="title"/>
          </p:nvPr>
        </p:nvSpPr>
        <p:spPr/>
        <p:txBody>
          <a:bodyPr/>
          <a:lstStyle/>
          <a:p>
            <a:r>
              <a:rPr lang="en-GB" altLang="en-US"/>
              <a:t>The system boundary</a:t>
            </a:r>
          </a:p>
        </p:txBody>
      </p:sp>
      <p:sp>
        <p:nvSpPr>
          <p:cNvPr id="94211" name="Rectangle 3"/>
          <p:cNvSpPr>
            <a:spLocks noGrp="1" noChangeArrowheads="1"/>
          </p:cNvSpPr>
          <p:nvPr>
            <p:ph type="body" idx="1"/>
          </p:nvPr>
        </p:nvSpPr>
        <p:spPr/>
        <p:txBody>
          <a:bodyPr/>
          <a:lstStyle/>
          <a:p>
            <a:r>
              <a:rPr lang="en-GB" altLang="en-US" dirty="0"/>
              <a:t>Intense regulatory interactions within the genome</a:t>
            </a:r>
          </a:p>
          <a:p>
            <a:r>
              <a:rPr lang="en-GB" altLang="en-US" dirty="0"/>
              <a:t>Few interactions with the outside of the nucleus</a:t>
            </a:r>
          </a:p>
          <a:p>
            <a:r>
              <a:rPr lang="en-GB" altLang="en-US" dirty="0" smtClean="0"/>
              <a:t>Transcription factor </a:t>
            </a:r>
            <a:r>
              <a:rPr lang="en-GB" altLang="en-US" dirty="0"/>
              <a:t>proteins trigger cascades of </a:t>
            </a:r>
            <a:r>
              <a:rPr lang="en-GB" altLang="en-US" dirty="0" smtClean="0"/>
              <a:t>DNA regulatory </a:t>
            </a:r>
            <a:r>
              <a:rPr lang="en-GB" altLang="en-US" dirty="0"/>
              <a:t>interactions turning on and off the production of series of proteins</a:t>
            </a:r>
          </a:p>
        </p:txBody>
      </p:sp>
    </p:spTree>
    <p:extLst>
      <p:ext uri="{BB962C8B-B14F-4D97-AF65-F5344CB8AC3E}">
        <p14:creationId xmlns:p14="http://schemas.microsoft.com/office/powerpoint/2010/main" val="1640437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CBAD80F-3257-4F0D-81B9-077FB402D3C1}" type="slidenum">
              <a:rPr lang="en-GB" altLang="en-US"/>
              <a:pPr/>
              <a:t>38</a:t>
            </a:fld>
            <a:endParaRPr lang="en-GB" altLang="en-US"/>
          </a:p>
        </p:txBody>
      </p:sp>
      <p:sp>
        <p:nvSpPr>
          <p:cNvPr id="95234" name="Rectangle 2"/>
          <p:cNvSpPr>
            <a:spLocks noGrp="1" noChangeArrowheads="1"/>
          </p:cNvSpPr>
          <p:nvPr>
            <p:ph type="title"/>
          </p:nvPr>
        </p:nvSpPr>
        <p:spPr/>
        <p:txBody>
          <a:bodyPr/>
          <a:lstStyle/>
          <a:p>
            <a:r>
              <a:rPr lang="en-GB" altLang="en-US"/>
              <a:t>Genome actions</a:t>
            </a:r>
          </a:p>
        </p:txBody>
      </p:sp>
      <p:sp>
        <p:nvSpPr>
          <p:cNvPr id="95235" name="Rectangle 3"/>
          <p:cNvSpPr>
            <a:spLocks noGrp="1" noChangeArrowheads="1"/>
          </p:cNvSpPr>
          <p:nvPr>
            <p:ph type="body" idx="1"/>
          </p:nvPr>
        </p:nvSpPr>
        <p:spPr/>
        <p:txBody>
          <a:bodyPr/>
          <a:lstStyle/>
          <a:p>
            <a:r>
              <a:rPr lang="en-GB" altLang="en-US"/>
              <a:t>Actions: production of mRNA, tRNA and other RNA molecules that are sent out into the cell to interact with proteins there</a:t>
            </a:r>
          </a:p>
          <a:p>
            <a:r>
              <a:rPr lang="en-GB" altLang="en-US"/>
              <a:t>These processes are also referenced by further genome interactions</a:t>
            </a:r>
          </a:p>
        </p:txBody>
      </p:sp>
    </p:spTree>
    <p:extLst>
      <p:ext uri="{BB962C8B-B14F-4D97-AF65-F5344CB8AC3E}">
        <p14:creationId xmlns:p14="http://schemas.microsoft.com/office/powerpoint/2010/main" val="2966086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3C5367-B87C-494E-BF58-3E510B5F3DB1}" type="slidenum">
              <a:rPr lang="en-GB" altLang="en-US"/>
              <a:pPr/>
              <a:t>39</a:t>
            </a:fld>
            <a:endParaRPr lang="en-GB" altLang="en-US"/>
          </a:p>
        </p:txBody>
      </p:sp>
      <p:sp>
        <p:nvSpPr>
          <p:cNvPr id="96258" name="Rectangle 2"/>
          <p:cNvSpPr>
            <a:spLocks noGrp="1" noChangeArrowheads="1"/>
          </p:cNvSpPr>
          <p:nvPr>
            <p:ph type="title"/>
          </p:nvPr>
        </p:nvSpPr>
        <p:spPr/>
        <p:txBody>
          <a:bodyPr/>
          <a:lstStyle/>
          <a:p>
            <a:r>
              <a:rPr lang="en-GB" altLang="en-US"/>
              <a:t>Genome perceptions</a:t>
            </a:r>
          </a:p>
        </p:txBody>
      </p:sp>
      <p:sp>
        <p:nvSpPr>
          <p:cNvPr id="96259" name="Rectangle 3"/>
          <p:cNvSpPr>
            <a:spLocks noGrp="1" noChangeArrowheads="1"/>
          </p:cNvSpPr>
          <p:nvPr>
            <p:ph type="body" idx="1"/>
          </p:nvPr>
        </p:nvSpPr>
        <p:spPr/>
        <p:txBody>
          <a:bodyPr/>
          <a:lstStyle/>
          <a:p>
            <a:r>
              <a:rPr lang="en-GB" altLang="en-US"/>
              <a:t>Perceptions: triggering the activity of genes and regulatory genome segments by proteins produced in the cell</a:t>
            </a:r>
          </a:p>
          <a:p>
            <a:r>
              <a:rPr lang="en-GB" altLang="en-US"/>
              <a:t>These processes lead to the generation of new genome communications (e.g., cascades of turning on or off of genes and regulatory genome segments) </a:t>
            </a:r>
          </a:p>
        </p:txBody>
      </p:sp>
    </p:spTree>
    <p:extLst>
      <p:ext uri="{BB962C8B-B14F-4D97-AF65-F5344CB8AC3E}">
        <p14:creationId xmlns:p14="http://schemas.microsoft.com/office/powerpoint/2010/main" val="296593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66129E8-2882-48A4-8749-F031B8D2EB9D}" type="slidenum">
              <a:rPr lang="en-GB" altLang="en-US"/>
              <a:pPr/>
              <a:t>4</a:t>
            </a:fld>
            <a:endParaRPr lang="en-GB" altLang="en-US"/>
          </a:p>
        </p:txBody>
      </p:sp>
      <p:sp>
        <p:nvSpPr>
          <p:cNvPr id="65538" name="Rectangle 2"/>
          <p:cNvSpPr>
            <a:spLocks noGrp="1" noChangeArrowheads="1"/>
          </p:cNvSpPr>
          <p:nvPr>
            <p:ph type="title"/>
          </p:nvPr>
        </p:nvSpPr>
        <p:spPr/>
        <p:txBody>
          <a:bodyPr/>
          <a:lstStyle/>
          <a:p>
            <a:r>
              <a:rPr lang="en-GB" altLang="en-US"/>
              <a:t>Cell structure</a:t>
            </a:r>
          </a:p>
        </p:txBody>
      </p:sp>
      <p:graphicFrame>
        <p:nvGraphicFramePr>
          <p:cNvPr id="65540" name="Object 4"/>
          <p:cNvGraphicFramePr>
            <a:graphicFrameLocks noChangeAspect="1"/>
          </p:cNvGraphicFramePr>
          <p:nvPr/>
        </p:nvGraphicFramePr>
        <p:xfrm>
          <a:off x="684213" y="2060575"/>
          <a:ext cx="7056437" cy="4140200"/>
        </p:xfrm>
        <a:graphic>
          <a:graphicData uri="http://schemas.openxmlformats.org/presentationml/2006/ole">
            <mc:AlternateContent xmlns:mc="http://schemas.openxmlformats.org/markup-compatibility/2006">
              <mc:Choice xmlns:v="urn:schemas-microsoft-com:vml" Requires="v">
                <p:oleObj spid="_x0000_s65549" name="Bitmap Image" r:id="rId3" imgW="10085714" imgH="5915851" progId="Paint.Picture">
                  <p:embed/>
                </p:oleObj>
              </mc:Choice>
              <mc:Fallback>
                <p:oleObj name="Bitmap Image" r:id="rId3" imgW="10085714" imgH="591585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060575"/>
                        <a:ext cx="7056437"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451CEA4-EFF4-4452-BC61-D8057F37F14D}" type="slidenum">
              <a:rPr lang="en-GB" altLang="en-US"/>
              <a:pPr/>
              <a:t>40</a:t>
            </a:fld>
            <a:endParaRPr lang="en-GB" altLang="en-US"/>
          </a:p>
        </p:txBody>
      </p:sp>
      <p:sp>
        <p:nvSpPr>
          <p:cNvPr id="97282" name="Rectangle 2"/>
          <p:cNvSpPr>
            <a:spLocks noGrp="1" noChangeArrowheads="1"/>
          </p:cNvSpPr>
          <p:nvPr>
            <p:ph type="title"/>
          </p:nvPr>
        </p:nvSpPr>
        <p:spPr/>
        <p:txBody>
          <a:bodyPr/>
          <a:lstStyle/>
          <a:p>
            <a:r>
              <a:rPr lang="en-GB" altLang="en-US"/>
              <a:t> The genome as a system</a:t>
            </a:r>
          </a:p>
        </p:txBody>
      </p:sp>
      <p:sp>
        <p:nvSpPr>
          <p:cNvPr id="97283" name="Rectangle 3"/>
          <p:cNvSpPr>
            <a:spLocks noGrp="1" noChangeArrowheads="1"/>
          </p:cNvSpPr>
          <p:nvPr>
            <p:ph type="body" idx="1"/>
          </p:nvPr>
        </p:nvSpPr>
        <p:spPr/>
        <p:txBody>
          <a:bodyPr/>
          <a:lstStyle/>
          <a:p>
            <a:r>
              <a:rPr lang="en-GB" altLang="en-US" sz="2800"/>
              <a:t>Genome segment interaction communications about the identity of the cell</a:t>
            </a:r>
          </a:p>
          <a:p>
            <a:r>
              <a:rPr lang="en-GB" altLang="en-US" sz="2800"/>
              <a:t>These interactions decide what is accepted as fitting to the identity of the cell and what is not (i.e., which coding segments of the genome should be active and produce mRNAs, tRNAs, and which should not)</a:t>
            </a:r>
          </a:p>
          <a:p>
            <a:r>
              <a:rPr lang="en-GB" altLang="en-US" sz="2800"/>
              <a:t>The genome’s aim is its own maintenance and expansion</a:t>
            </a:r>
          </a:p>
        </p:txBody>
      </p:sp>
    </p:spTree>
    <p:extLst>
      <p:ext uri="{BB962C8B-B14F-4D97-AF65-F5344CB8AC3E}">
        <p14:creationId xmlns:p14="http://schemas.microsoft.com/office/powerpoint/2010/main" val="3661670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ABD09D7-2F42-4DB4-837B-B9B09B33BD1D}" type="slidenum">
              <a:rPr lang="en-GB" altLang="en-US"/>
              <a:pPr/>
              <a:t>41</a:t>
            </a:fld>
            <a:endParaRPr lang="en-GB" altLang="en-US"/>
          </a:p>
        </p:txBody>
      </p:sp>
      <p:sp>
        <p:nvSpPr>
          <p:cNvPr id="98306" name="Rectangle 2"/>
          <p:cNvSpPr>
            <a:spLocks noGrp="1" noChangeArrowheads="1"/>
          </p:cNvSpPr>
          <p:nvPr>
            <p:ph type="title"/>
          </p:nvPr>
        </p:nvSpPr>
        <p:spPr/>
        <p:txBody>
          <a:bodyPr/>
          <a:lstStyle/>
          <a:p>
            <a:r>
              <a:rPr lang="en-GB" altLang="en-US"/>
              <a:t>Genome expansion</a:t>
            </a:r>
          </a:p>
        </p:txBody>
      </p:sp>
      <p:sp>
        <p:nvSpPr>
          <p:cNvPr id="98307" name="Rectangle 3"/>
          <p:cNvSpPr>
            <a:spLocks noGrp="1" noChangeArrowheads="1"/>
          </p:cNvSpPr>
          <p:nvPr>
            <p:ph type="body" idx="1"/>
          </p:nvPr>
        </p:nvSpPr>
        <p:spPr/>
        <p:txBody>
          <a:bodyPr/>
          <a:lstStyle/>
          <a:p>
            <a:r>
              <a:rPr lang="en-GB" altLang="en-US"/>
              <a:t>Genome expansion: replication of the genome</a:t>
            </a:r>
          </a:p>
          <a:p>
            <a:r>
              <a:rPr lang="en-GB" altLang="en-US"/>
              <a:t>Genome replication induces cell division </a:t>
            </a:r>
            <a:r>
              <a:rPr lang="en-GB" altLang="en-US">
                <a:sym typeface="Wingdings" panose="05000000000000000000" pitchFamily="2" charset="2"/>
              </a:rPr>
              <a:t> expansion of the cell</a:t>
            </a:r>
            <a:endParaRPr lang="en-GB" altLang="en-US"/>
          </a:p>
          <a:p>
            <a:r>
              <a:rPr lang="en-GB" altLang="en-US"/>
              <a:t>Multi-nuclear cells ?</a:t>
            </a:r>
          </a:p>
        </p:txBody>
      </p:sp>
    </p:spTree>
    <p:extLst>
      <p:ext uri="{BB962C8B-B14F-4D97-AF65-F5344CB8AC3E}">
        <p14:creationId xmlns:p14="http://schemas.microsoft.com/office/powerpoint/2010/main" val="295192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DCA1F35-1AA1-4F35-9D29-D82E98007EDF}" type="slidenum">
              <a:rPr lang="en-GB" altLang="en-US"/>
              <a:pPr/>
              <a:t>42</a:t>
            </a:fld>
            <a:endParaRPr lang="en-GB" altLang="en-US"/>
          </a:p>
        </p:txBody>
      </p:sp>
      <p:sp>
        <p:nvSpPr>
          <p:cNvPr id="100354" name="Rectangle 2"/>
          <p:cNvSpPr>
            <a:spLocks noGrp="1" noChangeArrowheads="1"/>
          </p:cNvSpPr>
          <p:nvPr>
            <p:ph type="title"/>
          </p:nvPr>
        </p:nvSpPr>
        <p:spPr/>
        <p:txBody>
          <a:bodyPr/>
          <a:lstStyle/>
          <a:p>
            <a:r>
              <a:rPr lang="en-GB" altLang="en-US" sz="4000"/>
              <a:t>System language in the genome</a:t>
            </a:r>
          </a:p>
        </p:txBody>
      </p:sp>
      <p:sp>
        <p:nvSpPr>
          <p:cNvPr id="100355" name="Rectangle 3"/>
          <p:cNvSpPr>
            <a:spLocks noGrp="1" noChangeArrowheads="1"/>
          </p:cNvSpPr>
          <p:nvPr>
            <p:ph type="body" idx="1"/>
          </p:nvPr>
        </p:nvSpPr>
        <p:spPr/>
        <p:txBody>
          <a:bodyPr/>
          <a:lstStyle/>
          <a:p>
            <a:r>
              <a:rPr lang="en-GB" altLang="en-US"/>
              <a:t>Language units: regulatory interactions of genome segments</a:t>
            </a:r>
          </a:p>
          <a:p>
            <a:r>
              <a:rPr lang="en-GB" altLang="en-US"/>
              <a:t>Grammar: the rules of conditional continuation probabilities of such interactions </a:t>
            </a:r>
          </a:p>
          <a:p>
            <a:r>
              <a:rPr lang="en-GB" altLang="en-US"/>
              <a:t>Referencing rules and continuation rules</a:t>
            </a:r>
          </a:p>
        </p:txBody>
      </p:sp>
    </p:spTree>
    <p:extLst>
      <p:ext uri="{BB962C8B-B14F-4D97-AF65-F5344CB8AC3E}">
        <p14:creationId xmlns:p14="http://schemas.microsoft.com/office/powerpoint/2010/main" val="188293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36021EC-82CF-4624-B987-D826BDF8F966}" type="slidenum">
              <a:rPr lang="en-GB" altLang="en-US"/>
              <a:pPr/>
              <a:t>43</a:t>
            </a:fld>
            <a:endParaRPr lang="en-GB" altLang="en-US"/>
          </a:p>
        </p:txBody>
      </p:sp>
      <p:sp>
        <p:nvSpPr>
          <p:cNvPr id="101378" name="Rectangle 2"/>
          <p:cNvSpPr>
            <a:spLocks noGrp="1" noChangeArrowheads="1"/>
          </p:cNvSpPr>
          <p:nvPr>
            <p:ph type="title"/>
          </p:nvPr>
        </p:nvSpPr>
        <p:spPr/>
        <p:txBody>
          <a:bodyPr/>
          <a:lstStyle/>
          <a:p>
            <a:r>
              <a:rPr lang="en-GB" altLang="en-US"/>
              <a:t>Meaningful and meaningless</a:t>
            </a:r>
          </a:p>
        </p:txBody>
      </p:sp>
      <p:sp>
        <p:nvSpPr>
          <p:cNvPr id="101379" name="Rectangle 3"/>
          <p:cNvSpPr>
            <a:spLocks noGrp="1" noChangeArrowheads="1"/>
          </p:cNvSpPr>
          <p:nvPr>
            <p:ph type="body" idx="1"/>
          </p:nvPr>
        </p:nvSpPr>
        <p:spPr/>
        <p:txBody>
          <a:bodyPr/>
          <a:lstStyle/>
          <a:p>
            <a:r>
              <a:rPr lang="en-GB" altLang="en-US" sz="2800"/>
              <a:t>Meaningful: regulatory interactions that lead to continuation and to the production of RNAs and proteins that fit the identity of the cell and produce appropriate communications within the cell</a:t>
            </a:r>
          </a:p>
          <a:p>
            <a:r>
              <a:rPr lang="en-GB" altLang="en-US" sz="2800"/>
              <a:t>Meaningless: interactions that don’t fit the identity of the cell and lead to meaningless communications within the cell (e.g., viral DNA, some mutated DNA) – faults and errors</a:t>
            </a:r>
          </a:p>
        </p:txBody>
      </p:sp>
    </p:spTree>
    <p:extLst>
      <p:ext uri="{BB962C8B-B14F-4D97-AF65-F5344CB8AC3E}">
        <p14:creationId xmlns:p14="http://schemas.microsoft.com/office/powerpoint/2010/main" val="2880124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F64981E-1C8D-4A9C-BED8-5F9B8FF34BA1}" type="slidenum">
              <a:rPr lang="en-GB" altLang="en-US"/>
              <a:pPr/>
              <a:t>44</a:t>
            </a:fld>
            <a:endParaRPr lang="en-GB" altLang="en-US"/>
          </a:p>
        </p:txBody>
      </p:sp>
      <p:sp>
        <p:nvSpPr>
          <p:cNvPr id="114690" name="Rectangle 2"/>
          <p:cNvSpPr>
            <a:spLocks noGrp="1" noChangeArrowheads="1"/>
          </p:cNvSpPr>
          <p:nvPr>
            <p:ph type="title"/>
          </p:nvPr>
        </p:nvSpPr>
        <p:spPr/>
        <p:txBody>
          <a:bodyPr/>
          <a:lstStyle/>
          <a:p>
            <a:r>
              <a:rPr lang="en-GB" altLang="en-US"/>
              <a:t>Viruses</a:t>
            </a:r>
          </a:p>
        </p:txBody>
      </p:sp>
      <p:sp>
        <p:nvSpPr>
          <p:cNvPr id="114691" name="Rectangle 3"/>
          <p:cNvSpPr>
            <a:spLocks noGrp="1" noChangeArrowheads="1"/>
          </p:cNvSpPr>
          <p:nvPr>
            <p:ph type="body" idx="1"/>
          </p:nvPr>
        </p:nvSpPr>
        <p:spPr/>
        <p:txBody>
          <a:bodyPr/>
          <a:lstStyle/>
          <a:p>
            <a:r>
              <a:rPr lang="en-GB" altLang="en-US" dirty="0"/>
              <a:t>Pure </a:t>
            </a:r>
            <a:r>
              <a:rPr lang="en-GB" altLang="en-US" dirty="0" smtClean="0"/>
              <a:t>DNA or RNA usually in </a:t>
            </a:r>
            <a:r>
              <a:rPr lang="en-GB" altLang="en-US" dirty="0" err="1"/>
              <a:t>lipo</a:t>
            </a:r>
            <a:r>
              <a:rPr lang="en-GB" altLang="en-US" dirty="0"/>
              <a:t>-peptide </a:t>
            </a:r>
            <a:r>
              <a:rPr lang="en-GB" altLang="en-US" dirty="0" smtClean="0"/>
              <a:t>envelope possibly with attached sugars</a:t>
            </a:r>
            <a:endParaRPr lang="en-GB" altLang="en-US" dirty="0"/>
          </a:p>
          <a:p>
            <a:r>
              <a:rPr lang="en-GB" altLang="en-US" dirty="0"/>
              <a:t>Possibly: a cell memory alone in an optimised / simplified form which waits for the cell to incorporate it, so that it can multiply</a:t>
            </a:r>
          </a:p>
          <a:p>
            <a:r>
              <a:rPr lang="en-GB" altLang="en-US" dirty="0"/>
              <a:t>They are usually meaningless in the host cell and </a:t>
            </a:r>
            <a:r>
              <a:rPr lang="en-GB" altLang="en-US" dirty="0" smtClean="0"/>
              <a:t>some may </a:t>
            </a:r>
            <a:r>
              <a:rPr lang="en-GB" altLang="en-US" dirty="0"/>
              <a:t>cause cell death</a:t>
            </a:r>
          </a:p>
        </p:txBody>
      </p:sp>
    </p:spTree>
    <p:extLst>
      <p:ext uri="{BB962C8B-B14F-4D97-AF65-F5344CB8AC3E}">
        <p14:creationId xmlns:p14="http://schemas.microsoft.com/office/powerpoint/2010/main" val="4129714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681119E-2C5B-4B6C-A872-24AEA3D55E04}" type="slidenum">
              <a:rPr lang="en-GB" altLang="en-US"/>
              <a:pPr/>
              <a:t>45</a:t>
            </a:fld>
            <a:endParaRPr lang="en-GB" altLang="en-US"/>
          </a:p>
        </p:txBody>
      </p:sp>
      <p:sp>
        <p:nvSpPr>
          <p:cNvPr id="115714" name="Rectangle 2"/>
          <p:cNvSpPr>
            <a:spLocks noGrp="1" noChangeArrowheads="1"/>
          </p:cNvSpPr>
          <p:nvPr>
            <p:ph type="title"/>
          </p:nvPr>
        </p:nvSpPr>
        <p:spPr/>
        <p:txBody>
          <a:bodyPr/>
          <a:lstStyle/>
          <a:p>
            <a:r>
              <a:rPr lang="en-GB" altLang="en-US"/>
              <a:t>Faults, errors and failure</a:t>
            </a:r>
          </a:p>
        </p:txBody>
      </p:sp>
      <p:sp>
        <p:nvSpPr>
          <p:cNvPr id="115715" name="Rectangle 3"/>
          <p:cNvSpPr>
            <a:spLocks noGrp="1" noChangeArrowheads="1"/>
          </p:cNvSpPr>
          <p:nvPr>
            <p:ph type="body" idx="1"/>
          </p:nvPr>
        </p:nvSpPr>
        <p:spPr>
          <a:xfrm>
            <a:off x="468313" y="1981200"/>
            <a:ext cx="8351837" cy="4114800"/>
          </a:xfrm>
        </p:spPr>
        <p:txBody>
          <a:bodyPr/>
          <a:lstStyle/>
          <a:p>
            <a:pPr>
              <a:lnSpc>
                <a:spcPct val="90000"/>
              </a:lnSpc>
            </a:pPr>
            <a:r>
              <a:rPr lang="en-GB" altLang="en-US" sz="2800"/>
              <a:t>Fault: communication that doesn’t fit the language – e.g. interactions of wrong proteins produced after antibiotic treatment of a bacterium, viral genome interactions</a:t>
            </a:r>
          </a:p>
          <a:p>
            <a:pPr>
              <a:lnSpc>
                <a:spcPct val="90000"/>
              </a:lnSpc>
            </a:pPr>
            <a:r>
              <a:rPr lang="en-GB" altLang="en-US" sz="2800"/>
              <a:t>Error: lack of continuation communications – e.g. lack of expected protein interactions in an environment lacking critical nutrients</a:t>
            </a:r>
          </a:p>
          <a:p>
            <a:pPr>
              <a:lnSpc>
                <a:spcPct val="90000"/>
              </a:lnSpc>
            </a:pPr>
            <a:r>
              <a:rPr lang="en-GB" altLang="en-US" sz="2800"/>
              <a:t>Failure: large scale contraction of the cell system due to faults and errors – e.g. effect of antibiotic on bacteria, radioactive damage to the genome</a:t>
            </a:r>
          </a:p>
        </p:txBody>
      </p:sp>
    </p:spTree>
    <p:extLst>
      <p:ext uri="{BB962C8B-B14F-4D97-AF65-F5344CB8AC3E}">
        <p14:creationId xmlns:p14="http://schemas.microsoft.com/office/powerpoint/2010/main" val="531592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6E39847-B58D-4A11-B62B-51FBBBC078F9}" type="slidenum">
              <a:rPr lang="en-GB" altLang="en-US"/>
              <a:pPr/>
              <a:t>46</a:t>
            </a:fld>
            <a:endParaRPr lang="en-GB" altLang="en-US"/>
          </a:p>
        </p:txBody>
      </p:sp>
      <p:sp>
        <p:nvSpPr>
          <p:cNvPr id="116738" name="Rectangle 2"/>
          <p:cNvSpPr>
            <a:spLocks noGrp="1" noChangeArrowheads="1"/>
          </p:cNvSpPr>
          <p:nvPr>
            <p:ph type="title"/>
          </p:nvPr>
        </p:nvSpPr>
        <p:spPr/>
        <p:txBody>
          <a:bodyPr/>
          <a:lstStyle/>
          <a:p>
            <a:r>
              <a:rPr lang="en-GB" altLang="en-US"/>
              <a:t>Adaptation – Cell </a:t>
            </a:r>
          </a:p>
        </p:txBody>
      </p:sp>
      <p:sp>
        <p:nvSpPr>
          <p:cNvPr id="116739" name="Rectangle 3"/>
          <p:cNvSpPr>
            <a:spLocks noGrp="1" noChangeArrowheads="1"/>
          </p:cNvSpPr>
          <p:nvPr>
            <p:ph type="body" idx="1"/>
          </p:nvPr>
        </p:nvSpPr>
        <p:spPr/>
        <p:txBody>
          <a:bodyPr/>
          <a:lstStyle/>
          <a:p>
            <a:pPr>
              <a:lnSpc>
                <a:spcPct val="90000"/>
              </a:lnSpc>
            </a:pPr>
            <a:r>
              <a:rPr lang="en-GB" altLang="en-US" sz="2800"/>
              <a:t>E.g. the nutrient environment of a bacterium changes; a neuron receives a certain pattern of spike input</a:t>
            </a:r>
          </a:p>
          <a:p>
            <a:pPr>
              <a:lnSpc>
                <a:spcPct val="90000"/>
              </a:lnSpc>
            </a:pPr>
            <a:r>
              <a:rPr lang="en-GB" altLang="en-US" sz="2800"/>
              <a:t>Cell perception – difference between expectation and actual protein interactions – an error in the context of expectations</a:t>
            </a:r>
          </a:p>
          <a:p>
            <a:pPr>
              <a:lnSpc>
                <a:spcPct val="90000"/>
              </a:lnSpc>
            </a:pPr>
            <a:r>
              <a:rPr lang="en-GB" altLang="en-US" sz="2800"/>
              <a:t>A new set of protein interactions is triggered aimed to remove the root of experienced identity violation – i.e. prevent the formation of unsatisfied expectation</a:t>
            </a:r>
          </a:p>
        </p:txBody>
      </p:sp>
    </p:spTree>
    <p:extLst>
      <p:ext uri="{BB962C8B-B14F-4D97-AF65-F5344CB8AC3E}">
        <p14:creationId xmlns:p14="http://schemas.microsoft.com/office/powerpoint/2010/main" val="64122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E5FC63-8F40-46FA-AAB4-CB276AE9E551}" type="slidenum">
              <a:rPr lang="en-GB" altLang="en-US"/>
              <a:pPr/>
              <a:t>47</a:t>
            </a:fld>
            <a:endParaRPr lang="en-GB" altLang="en-US"/>
          </a:p>
        </p:txBody>
      </p:sp>
      <p:sp>
        <p:nvSpPr>
          <p:cNvPr id="117762" name="Rectangle 2"/>
          <p:cNvSpPr>
            <a:spLocks noGrp="1" noChangeArrowheads="1"/>
          </p:cNvSpPr>
          <p:nvPr>
            <p:ph type="title"/>
          </p:nvPr>
        </p:nvSpPr>
        <p:spPr/>
        <p:txBody>
          <a:bodyPr/>
          <a:lstStyle/>
          <a:p>
            <a:r>
              <a:rPr lang="en-GB" altLang="en-US"/>
              <a:t>Adaptation – Genome</a:t>
            </a:r>
          </a:p>
        </p:txBody>
      </p:sp>
      <p:sp>
        <p:nvSpPr>
          <p:cNvPr id="117763" name="Rectangle 3"/>
          <p:cNvSpPr>
            <a:spLocks noGrp="1" noChangeArrowheads="1"/>
          </p:cNvSpPr>
          <p:nvPr>
            <p:ph type="body" idx="1"/>
          </p:nvPr>
        </p:nvSpPr>
        <p:spPr/>
        <p:txBody>
          <a:bodyPr/>
          <a:lstStyle/>
          <a:p>
            <a:pPr>
              <a:lnSpc>
                <a:spcPct val="90000"/>
              </a:lnSpc>
            </a:pPr>
            <a:r>
              <a:rPr lang="en-GB" altLang="en-US" sz="2400"/>
              <a:t>Identity violations experienced by the cell system translate into identity violations experienced in the information subsystem of the cell</a:t>
            </a:r>
          </a:p>
          <a:p>
            <a:pPr>
              <a:lnSpc>
                <a:spcPct val="90000"/>
              </a:lnSpc>
            </a:pPr>
            <a:r>
              <a:rPr lang="en-GB" altLang="en-US" sz="2400"/>
              <a:t>The information subsystem acts by identity revision communications in the form of generating RNAs that were not present in the previous moment in the cell leading to the production of new proteins and the adaptation of the cell’s protein interaction system</a:t>
            </a:r>
          </a:p>
          <a:p>
            <a:pPr>
              <a:lnSpc>
                <a:spcPct val="90000"/>
              </a:lnSpc>
            </a:pPr>
            <a:r>
              <a:rPr lang="en-GB" altLang="en-US" sz="2400"/>
              <a:t>E.g. changing receptor and ion channel expression pattern in neurons in response to received stimuli</a:t>
            </a:r>
          </a:p>
        </p:txBody>
      </p:sp>
    </p:spTree>
    <p:extLst>
      <p:ext uri="{BB962C8B-B14F-4D97-AF65-F5344CB8AC3E}">
        <p14:creationId xmlns:p14="http://schemas.microsoft.com/office/powerpoint/2010/main" val="3979031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4DECFE7-AC21-4869-BF80-CE5EB7C73211}" type="slidenum">
              <a:rPr lang="en-GB" altLang="en-US"/>
              <a:pPr/>
              <a:t>48</a:t>
            </a:fld>
            <a:endParaRPr lang="en-GB" altLang="en-US"/>
          </a:p>
        </p:txBody>
      </p:sp>
      <p:sp>
        <p:nvSpPr>
          <p:cNvPr id="118786" name="Rectangle 2"/>
          <p:cNvSpPr>
            <a:spLocks noGrp="1" noChangeArrowheads="1"/>
          </p:cNvSpPr>
          <p:nvPr>
            <p:ph type="title"/>
          </p:nvPr>
        </p:nvSpPr>
        <p:spPr/>
        <p:txBody>
          <a:bodyPr/>
          <a:lstStyle/>
          <a:p>
            <a:r>
              <a:rPr lang="en-GB" altLang="en-US"/>
              <a:t>Adaptation of the genome</a:t>
            </a:r>
          </a:p>
        </p:txBody>
      </p:sp>
      <p:sp>
        <p:nvSpPr>
          <p:cNvPr id="118787" name="Rectangle 3"/>
          <p:cNvSpPr>
            <a:spLocks noGrp="1" noChangeArrowheads="1"/>
          </p:cNvSpPr>
          <p:nvPr>
            <p:ph type="body" idx="1"/>
          </p:nvPr>
        </p:nvSpPr>
        <p:spPr/>
        <p:txBody>
          <a:bodyPr/>
          <a:lstStyle/>
          <a:p>
            <a:r>
              <a:rPr lang="en-GB" altLang="en-US"/>
              <a:t>RNA mediated corrective adaptation of the genome in mutant Arabidopsis</a:t>
            </a:r>
          </a:p>
          <a:p>
            <a:r>
              <a:rPr lang="en-GB" altLang="en-US"/>
              <a:t>Emergence of antibiotic resistant bacteria – identity revision by mutation and selection</a:t>
            </a:r>
          </a:p>
        </p:txBody>
      </p:sp>
    </p:spTree>
    <p:extLst>
      <p:ext uri="{BB962C8B-B14F-4D97-AF65-F5344CB8AC3E}">
        <p14:creationId xmlns:p14="http://schemas.microsoft.com/office/powerpoint/2010/main" val="376561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344801F-7A64-49EE-A351-04D19E3D0913}" type="slidenum">
              <a:rPr lang="en-GB" altLang="en-US"/>
              <a:pPr/>
              <a:t>49</a:t>
            </a:fld>
            <a:endParaRPr lang="en-GB" altLang="en-US"/>
          </a:p>
        </p:txBody>
      </p:sp>
      <p:sp>
        <p:nvSpPr>
          <p:cNvPr id="102402" name="Rectangle 2"/>
          <p:cNvSpPr>
            <a:spLocks noGrp="1" noChangeArrowheads="1"/>
          </p:cNvSpPr>
          <p:nvPr>
            <p:ph type="title"/>
          </p:nvPr>
        </p:nvSpPr>
        <p:spPr/>
        <p:txBody>
          <a:bodyPr/>
          <a:lstStyle/>
          <a:p>
            <a:r>
              <a:rPr lang="en-GB" altLang="en-US"/>
              <a:t>Complexity of cells</a:t>
            </a:r>
          </a:p>
        </p:txBody>
      </p:sp>
      <p:sp>
        <p:nvSpPr>
          <p:cNvPr id="102403" name="Rectangle 3"/>
          <p:cNvSpPr>
            <a:spLocks noGrp="1" noChangeArrowheads="1"/>
          </p:cNvSpPr>
          <p:nvPr>
            <p:ph type="body" idx="1"/>
          </p:nvPr>
        </p:nvSpPr>
        <p:spPr/>
        <p:txBody>
          <a:bodyPr/>
          <a:lstStyle/>
          <a:p>
            <a:r>
              <a:rPr lang="en-GB" altLang="en-US"/>
              <a:t>Prokaryotes (bacteria) are simpler and produce low amount of biomass</a:t>
            </a:r>
          </a:p>
          <a:p>
            <a:r>
              <a:rPr lang="en-GB" altLang="en-US"/>
              <a:t>Eukaryotes are more complex, having a differentiated and integrated cell information subsystem, and produce high amount of biomass</a:t>
            </a:r>
          </a:p>
        </p:txBody>
      </p:sp>
    </p:spTree>
    <p:extLst>
      <p:ext uri="{BB962C8B-B14F-4D97-AF65-F5344CB8AC3E}">
        <p14:creationId xmlns:p14="http://schemas.microsoft.com/office/powerpoint/2010/main" val="972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DFA0CB4-56F9-40D3-A57B-14D2D1F0EC1C}" type="slidenum">
              <a:rPr lang="en-GB" altLang="en-US"/>
              <a:pPr/>
              <a:t>5</a:t>
            </a:fld>
            <a:endParaRPr lang="en-GB" altLang="en-US"/>
          </a:p>
        </p:txBody>
      </p:sp>
      <p:sp>
        <p:nvSpPr>
          <p:cNvPr id="66562" name="Rectangle 2"/>
          <p:cNvSpPr>
            <a:spLocks noGrp="1" noChangeArrowheads="1"/>
          </p:cNvSpPr>
          <p:nvPr>
            <p:ph type="title"/>
          </p:nvPr>
        </p:nvSpPr>
        <p:spPr/>
        <p:txBody>
          <a:bodyPr/>
          <a:lstStyle/>
          <a:p>
            <a:r>
              <a:rPr lang="en-GB" altLang="en-US"/>
              <a:t>Cell wall and membrane</a:t>
            </a:r>
          </a:p>
        </p:txBody>
      </p:sp>
      <p:sp>
        <p:nvSpPr>
          <p:cNvPr id="66563" name="Rectangle 3"/>
          <p:cNvSpPr>
            <a:spLocks noGrp="1" noChangeArrowheads="1"/>
          </p:cNvSpPr>
          <p:nvPr>
            <p:ph type="body" idx="1"/>
          </p:nvPr>
        </p:nvSpPr>
        <p:spPr>
          <a:xfrm>
            <a:off x="685800" y="1981200"/>
            <a:ext cx="7772400" cy="2527300"/>
          </a:xfrm>
        </p:spPr>
        <p:txBody>
          <a:bodyPr/>
          <a:lstStyle/>
          <a:p>
            <a:r>
              <a:rPr lang="en-GB" altLang="en-US"/>
              <a:t>Delimiting from the exterior</a:t>
            </a:r>
          </a:p>
          <a:p>
            <a:r>
              <a:rPr lang="en-GB" altLang="en-US"/>
              <a:t>Defines outer form</a:t>
            </a:r>
          </a:p>
          <a:p>
            <a:r>
              <a:rPr lang="en-GB" altLang="en-US"/>
              <a:t>Semi-permeable structure composed of lipo – protein complexes</a:t>
            </a:r>
          </a:p>
        </p:txBody>
      </p:sp>
      <p:graphicFrame>
        <p:nvGraphicFramePr>
          <p:cNvPr id="66565" name="Object 5"/>
          <p:cNvGraphicFramePr>
            <a:graphicFrameLocks noChangeAspect="1"/>
          </p:cNvGraphicFramePr>
          <p:nvPr/>
        </p:nvGraphicFramePr>
        <p:xfrm>
          <a:off x="1763713" y="4652963"/>
          <a:ext cx="5676900" cy="1133475"/>
        </p:xfrm>
        <a:graphic>
          <a:graphicData uri="http://schemas.openxmlformats.org/presentationml/2006/ole">
            <mc:AlternateContent xmlns:mc="http://schemas.openxmlformats.org/markup-compatibility/2006">
              <mc:Choice xmlns:v="urn:schemas-microsoft-com:vml" Requires="v">
                <p:oleObj spid="_x0000_s66574" name="Bitmap Image" r:id="rId3" imgW="5676190" imgH="1133633" progId="Paint.Picture">
                  <p:embed/>
                </p:oleObj>
              </mc:Choice>
              <mc:Fallback>
                <p:oleObj name="Bitmap Image" r:id="rId3" imgW="5676190" imgH="1133633" progId="Paint.Picture">
                  <p:embed/>
                  <p:pic>
                    <p:nvPicPr>
                      <p:cNvPr id="0" name="Object 5"/>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63713" y="4652963"/>
                        <a:ext cx="56769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FA74163-9E7F-4E42-982F-CF44CFB36900}" type="slidenum">
              <a:rPr lang="en-GB" altLang="en-US"/>
              <a:pPr/>
              <a:t>50</a:t>
            </a:fld>
            <a:endParaRPr lang="en-GB" altLang="en-US"/>
          </a:p>
        </p:txBody>
      </p:sp>
      <p:sp>
        <p:nvSpPr>
          <p:cNvPr id="103426" name="Rectangle 2"/>
          <p:cNvSpPr>
            <a:spLocks noGrp="1" noChangeArrowheads="1"/>
          </p:cNvSpPr>
          <p:nvPr>
            <p:ph type="title"/>
          </p:nvPr>
        </p:nvSpPr>
        <p:spPr/>
        <p:txBody>
          <a:bodyPr/>
          <a:lstStyle/>
          <a:p>
            <a:r>
              <a:rPr lang="en-GB" altLang="en-US"/>
              <a:t>Complexity of the genome</a:t>
            </a:r>
          </a:p>
        </p:txBody>
      </p:sp>
      <p:sp>
        <p:nvSpPr>
          <p:cNvPr id="103427" name="Rectangle 3"/>
          <p:cNvSpPr>
            <a:spLocks noGrp="1" noChangeArrowheads="1"/>
          </p:cNvSpPr>
          <p:nvPr>
            <p:ph type="body" idx="1"/>
          </p:nvPr>
        </p:nvSpPr>
        <p:spPr/>
        <p:txBody>
          <a:bodyPr/>
          <a:lstStyle/>
          <a:p>
            <a:r>
              <a:rPr lang="en-GB" altLang="en-US"/>
              <a:t>Genomes with more regulatory and less coding parts are more complex as they model a larger part of their environment, producing better actions / perceptions</a:t>
            </a:r>
          </a:p>
        </p:txBody>
      </p:sp>
    </p:spTree>
    <p:extLst>
      <p:ext uri="{BB962C8B-B14F-4D97-AF65-F5344CB8AC3E}">
        <p14:creationId xmlns:p14="http://schemas.microsoft.com/office/powerpoint/2010/main" val="547728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526FBB-D487-473E-8022-BB87FA852037}" type="slidenum">
              <a:rPr lang="en-GB" altLang="en-US"/>
              <a:pPr/>
              <a:t>51</a:t>
            </a:fld>
            <a:endParaRPr lang="en-GB" altLang="en-US"/>
          </a:p>
        </p:txBody>
      </p:sp>
      <p:sp>
        <p:nvSpPr>
          <p:cNvPr id="104450" name="Rectangle 2"/>
          <p:cNvSpPr>
            <a:spLocks noGrp="1" noChangeArrowheads="1"/>
          </p:cNvSpPr>
          <p:nvPr>
            <p:ph type="title"/>
          </p:nvPr>
        </p:nvSpPr>
        <p:spPr/>
        <p:txBody>
          <a:bodyPr/>
          <a:lstStyle/>
          <a:p>
            <a:r>
              <a:rPr lang="en-GB" altLang="en-US" dirty="0" smtClean="0"/>
              <a:t>Summary – 1  </a:t>
            </a:r>
            <a:endParaRPr lang="en-GB" altLang="en-US" dirty="0"/>
          </a:p>
        </p:txBody>
      </p:sp>
      <p:sp>
        <p:nvSpPr>
          <p:cNvPr id="104451" name="Rectangle 3"/>
          <p:cNvSpPr>
            <a:spLocks noGrp="1" noChangeArrowheads="1"/>
          </p:cNvSpPr>
          <p:nvPr>
            <p:ph type="body" idx="1"/>
          </p:nvPr>
        </p:nvSpPr>
        <p:spPr/>
        <p:txBody>
          <a:bodyPr/>
          <a:lstStyle/>
          <a:p>
            <a:r>
              <a:rPr lang="en-GB" altLang="en-US" sz="2800" dirty="0"/>
              <a:t>Cell:</a:t>
            </a:r>
          </a:p>
          <a:p>
            <a:pPr lvl="1"/>
            <a:r>
              <a:rPr lang="en-GB" altLang="en-US" sz="2400" dirty="0"/>
              <a:t>Communications: protein interactions</a:t>
            </a:r>
          </a:p>
          <a:p>
            <a:pPr lvl="1"/>
            <a:r>
              <a:rPr lang="en-GB" altLang="en-US" sz="2400" dirty="0"/>
              <a:t>Cell system</a:t>
            </a:r>
          </a:p>
          <a:p>
            <a:pPr lvl="1"/>
            <a:r>
              <a:rPr lang="en-GB" altLang="en-US" sz="2400" dirty="0"/>
              <a:t>Cell language</a:t>
            </a:r>
          </a:p>
          <a:p>
            <a:pPr lvl="1"/>
            <a:r>
              <a:rPr lang="en-GB" altLang="en-US" sz="2400" dirty="0"/>
              <a:t>Action and perception</a:t>
            </a:r>
          </a:p>
          <a:p>
            <a:pPr lvl="1"/>
            <a:r>
              <a:rPr lang="en-GB" altLang="en-US" sz="2400" dirty="0"/>
              <a:t>Meaning and meaningless</a:t>
            </a:r>
          </a:p>
          <a:p>
            <a:pPr lvl="1"/>
            <a:r>
              <a:rPr lang="en-GB" altLang="en-US" sz="2400" dirty="0"/>
              <a:t>Structure and subsystems</a:t>
            </a:r>
          </a:p>
          <a:p>
            <a:pPr lvl="1"/>
            <a:r>
              <a:rPr lang="en-GB" altLang="en-US" sz="2400" dirty="0" smtClean="0"/>
              <a:t>Memory</a:t>
            </a:r>
          </a:p>
          <a:p>
            <a:pPr lvl="1"/>
            <a:r>
              <a:rPr lang="en-GB" altLang="en-US" sz="2400" dirty="0"/>
              <a:t>Information subsystem</a:t>
            </a:r>
          </a:p>
          <a:p>
            <a:pPr lvl="1"/>
            <a:endParaRPr lang="en-GB" alt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526FBB-D487-473E-8022-BB87FA852037}" type="slidenum">
              <a:rPr lang="en-GB" altLang="en-US"/>
              <a:pPr/>
              <a:t>52</a:t>
            </a:fld>
            <a:endParaRPr lang="en-GB" altLang="en-US"/>
          </a:p>
        </p:txBody>
      </p:sp>
      <p:sp>
        <p:nvSpPr>
          <p:cNvPr id="104450" name="Rectangle 2"/>
          <p:cNvSpPr>
            <a:spLocks noGrp="1" noChangeArrowheads="1"/>
          </p:cNvSpPr>
          <p:nvPr>
            <p:ph type="title"/>
          </p:nvPr>
        </p:nvSpPr>
        <p:spPr/>
        <p:txBody>
          <a:bodyPr/>
          <a:lstStyle/>
          <a:p>
            <a:r>
              <a:rPr lang="en-GB" altLang="en-US" dirty="0" smtClean="0"/>
              <a:t>Summary – 2  </a:t>
            </a:r>
            <a:endParaRPr lang="en-GB" altLang="en-US" dirty="0"/>
          </a:p>
        </p:txBody>
      </p:sp>
      <p:sp>
        <p:nvSpPr>
          <p:cNvPr id="104451" name="Rectangle 3"/>
          <p:cNvSpPr>
            <a:spLocks noGrp="1" noChangeArrowheads="1"/>
          </p:cNvSpPr>
          <p:nvPr>
            <p:ph type="body" idx="1"/>
          </p:nvPr>
        </p:nvSpPr>
        <p:spPr/>
        <p:txBody>
          <a:bodyPr/>
          <a:lstStyle/>
          <a:p>
            <a:r>
              <a:rPr lang="en-GB" altLang="en-US" sz="2800" dirty="0" smtClean="0"/>
              <a:t>Genome:</a:t>
            </a:r>
          </a:p>
          <a:p>
            <a:pPr lvl="1"/>
            <a:r>
              <a:rPr lang="en-GB" altLang="en-US" sz="2400" dirty="0" smtClean="0"/>
              <a:t>Communications</a:t>
            </a:r>
          </a:p>
          <a:p>
            <a:pPr lvl="1"/>
            <a:r>
              <a:rPr lang="en-GB" altLang="en-US" sz="2400" dirty="0" smtClean="0"/>
              <a:t>Language</a:t>
            </a:r>
          </a:p>
          <a:p>
            <a:pPr lvl="1"/>
            <a:r>
              <a:rPr lang="en-GB" altLang="en-US" sz="2400" dirty="0" smtClean="0"/>
              <a:t>Genome system</a:t>
            </a:r>
          </a:p>
          <a:p>
            <a:pPr lvl="1"/>
            <a:r>
              <a:rPr lang="en-GB" altLang="en-US" sz="2400" dirty="0" smtClean="0"/>
              <a:t>Action and perception</a:t>
            </a:r>
          </a:p>
          <a:p>
            <a:pPr lvl="1"/>
            <a:r>
              <a:rPr lang="en-GB" altLang="en-US" sz="2400" dirty="0" smtClean="0"/>
              <a:t>Meaning and meaningless</a:t>
            </a:r>
          </a:p>
          <a:p>
            <a:pPr lvl="1"/>
            <a:r>
              <a:rPr lang="en-GB" altLang="en-US" sz="2400" dirty="0" smtClean="0"/>
              <a:t>Complexity</a:t>
            </a:r>
            <a:endParaRPr lang="en-GB" altLang="en-US" sz="2400" dirty="0"/>
          </a:p>
        </p:txBody>
      </p:sp>
    </p:spTree>
    <p:extLst>
      <p:ext uri="{BB962C8B-B14F-4D97-AF65-F5344CB8AC3E}">
        <p14:creationId xmlns:p14="http://schemas.microsoft.com/office/powerpoint/2010/main" val="3689643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71AD86C-E70D-4D05-8A65-05F3784836ED}" type="slidenum">
              <a:rPr lang="en-GB" altLang="en-US"/>
              <a:pPr/>
              <a:t>53</a:t>
            </a:fld>
            <a:endParaRPr lang="en-GB" altLang="en-US"/>
          </a:p>
        </p:txBody>
      </p:sp>
      <p:sp>
        <p:nvSpPr>
          <p:cNvPr id="106498" name="Rectangle 2"/>
          <p:cNvSpPr>
            <a:spLocks noGrp="1" noChangeArrowheads="1"/>
          </p:cNvSpPr>
          <p:nvPr>
            <p:ph type="title"/>
          </p:nvPr>
        </p:nvSpPr>
        <p:spPr/>
        <p:txBody>
          <a:bodyPr/>
          <a:lstStyle/>
          <a:p>
            <a:r>
              <a:rPr lang="en-GB" altLang="en-US"/>
              <a:t>Q&amp;A – 1 </a:t>
            </a:r>
          </a:p>
        </p:txBody>
      </p:sp>
      <p:sp>
        <p:nvSpPr>
          <p:cNvPr id="106499" name="Rectangle 3"/>
          <p:cNvSpPr>
            <a:spLocks noGrp="1" noChangeArrowheads="1"/>
          </p:cNvSpPr>
          <p:nvPr>
            <p:ph type="body" idx="1"/>
          </p:nvPr>
        </p:nvSpPr>
        <p:spPr/>
        <p:txBody>
          <a:bodyPr/>
          <a:lstStyle/>
          <a:p>
            <a:pPr marL="609600" indent="-609600">
              <a:lnSpc>
                <a:spcPct val="90000"/>
              </a:lnSpc>
              <a:buFont typeface="Wingdings" panose="05000000000000000000" pitchFamily="2" charset="2"/>
              <a:buAutoNum type="arabicPeriod"/>
            </a:pPr>
            <a:r>
              <a:rPr lang="en-GB" altLang="en-US" sz="2800"/>
              <a:t>Is it true that nucleic acids are part of proteins ?</a:t>
            </a:r>
          </a:p>
          <a:p>
            <a:pPr marL="609600" indent="-609600">
              <a:lnSpc>
                <a:spcPct val="90000"/>
              </a:lnSpc>
              <a:buFont typeface="Wingdings" panose="05000000000000000000" pitchFamily="2" charset="2"/>
              <a:buAutoNum type="arabicPeriod"/>
            </a:pPr>
            <a:r>
              <a:rPr lang="en-GB" altLang="en-US" sz="2800"/>
              <a:t>Is it true that neurotransmitter molecules may become part of the cell system communications in neurons ?</a:t>
            </a:r>
          </a:p>
          <a:p>
            <a:pPr marL="609600" indent="-609600">
              <a:lnSpc>
                <a:spcPct val="90000"/>
              </a:lnSpc>
              <a:buFont typeface="Wingdings" panose="05000000000000000000" pitchFamily="2" charset="2"/>
              <a:buAutoNum type="arabicPeriod"/>
            </a:pPr>
            <a:r>
              <a:rPr lang="en-GB" altLang="en-US" sz="2800"/>
              <a:t>Is it true that the secretion products of a cell are part of the cell system ?</a:t>
            </a:r>
          </a:p>
          <a:p>
            <a:pPr marL="609600" indent="-609600">
              <a:lnSpc>
                <a:spcPct val="90000"/>
              </a:lnSpc>
              <a:buFont typeface="Wingdings" panose="05000000000000000000" pitchFamily="2" charset="2"/>
              <a:buAutoNum type="arabicPeriod"/>
            </a:pPr>
            <a:r>
              <a:rPr lang="en-GB" altLang="en-US" sz="2800"/>
              <a:t>Is it true that a prion may cause meaningless communications within a cell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1D69E6-2641-4D63-93D8-1F3500B6FCD0}" type="slidenum">
              <a:rPr lang="en-GB" altLang="en-US"/>
              <a:pPr/>
              <a:t>54</a:t>
            </a:fld>
            <a:endParaRPr lang="en-GB" altLang="en-US"/>
          </a:p>
        </p:txBody>
      </p:sp>
      <p:sp>
        <p:nvSpPr>
          <p:cNvPr id="107522" name="Rectangle 2"/>
          <p:cNvSpPr>
            <a:spLocks noGrp="1" noChangeArrowheads="1"/>
          </p:cNvSpPr>
          <p:nvPr>
            <p:ph type="title"/>
          </p:nvPr>
        </p:nvSpPr>
        <p:spPr/>
        <p:txBody>
          <a:bodyPr/>
          <a:lstStyle/>
          <a:p>
            <a:r>
              <a:rPr lang="en-GB" altLang="en-US"/>
              <a:t>Q&amp;A – 2 </a:t>
            </a:r>
          </a:p>
        </p:txBody>
      </p:sp>
      <p:sp>
        <p:nvSpPr>
          <p:cNvPr id="107523"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en-GB" altLang="en-US" sz="2800" dirty="0"/>
              <a:t>5. Is it true that the change of active sites of a protein represents the effect of a communication reference in the cell system ?</a:t>
            </a:r>
          </a:p>
          <a:p>
            <a:pPr>
              <a:lnSpc>
                <a:spcPct val="80000"/>
              </a:lnSpc>
              <a:buFont typeface="Wingdings" panose="05000000000000000000" pitchFamily="2" charset="2"/>
              <a:buNone/>
            </a:pPr>
            <a:r>
              <a:rPr lang="en-GB" altLang="en-US" sz="2800" dirty="0"/>
              <a:t>6. Is it true that the penicillin may become part of a cell system if it contains </a:t>
            </a:r>
            <a:r>
              <a:rPr lang="en-GB" altLang="en-US" sz="2800" dirty="0" err="1"/>
              <a:t>penicillinase</a:t>
            </a:r>
            <a:r>
              <a:rPr lang="en-GB" altLang="en-US" sz="2800" dirty="0"/>
              <a:t> enzymes ?</a:t>
            </a:r>
          </a:p>
          <a:p>
            <a:pPr>
              <a:lnSpc>
                <a:spcPct val="80000"/>
              </a:lnSpc>
              <a:buFont typeface="Wingdings" panose="05000000000000000000" pitchFamily="2" charset="2"/>
              <a:buNone/>
            </a:pPr>
            <a:r>
              <a:rPr lang="en-GB" altLang="en-US" sz="2800" dirty="0"/>
              <a:t>7. Can we see the ion combination rules as part of the cell language grammar ?</a:t>
            </a:r>
          </a:p>
          <a:p>
            <a:pPr>
              <a:lnSpc>
                <a:spcPct val="80000"/>
              </a:lnSpc>
              <a:buFont typeface="Wingdings" panose="05000000000000000000" pitchFamily="2" charset="2"/>
              <a:buNone/>
            </a:pPr>
            <a:endParaRPr lang="en-GB" alt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1D69E6-2641-4D63-93D8-1F3500B6FCD0}" type="slidenum">
              <a:rPr lang="en-GB" altLang="en-US"/>
              <a:pPr/>
              <a:t>55</a:t>
            </a:fld>
            <a:endParaRPr lang="en-GB" altLang="en-US"/>
          </a:p>
        </p:txBody>
      </p:sp>
      <p:sp>
        <p:nvSpPr>
          <p:cNvPr id="107522" name="Rectangle 2"/>
          <p:cNvSpPr>
            <a:spLocks noGrp="1" noChangeArrowheads="1"/>
          </p:cNvSpPr>
          <p:nvPr>
            <p:ph type="title"/>
          </p:nvPr>
        </p:nvSpPr>
        <p:spPr/>
        <p:txBody>
          <a:bodyPr/>
          <a:lstStyle/>
          <a:p>
            <a:r>
              <a:rPr lang="en-GB" altLang="en-US" dirty="0" smtClean="0"/>
              <a:t>Q&amp;A – 3  </a:t>
            </a:r>
            <a:endParaRPr lang="en-GB" altLang="en-US" dirty="0"/>
          </a:p>
        </p:txBody>
      </p:sp>
      <p:sp>
        <p:nvSpPr>
          <p:cNvPr id="107523" name="Rectangle 3"/>
          <p:cNvSpPr>
            <a:spLocks noGrp="1" noChangeArrowheads="1"/>
          </p:cNvSpPr>
          <p:nvPr>
            <p:ph type="body" idx="1"/>
          </p:nvPr>
        </p:nvSpPr>
        <p:spPr/>
        <p:txBody>
          <a:bodyPr/>
          <a:lstStyle/>
          <a:p>
            <a:pPr marL="514350" indent="-514350">
              <a:lnSpc>
                <a:spcPct val="80000"/>
              </a:lnSpc>
              <a:buFont typeface="+mj-lt"/>
              <a:buAutoNum type="arabicPeriod" startAt="8"/>
            </a:pPr>
            <a:r>
              <a:rPr lang="en-GB" altLang="en-US" sz="2800" dirty="0" smtClean="0"/>
              <a:t>Is </a:t>
            </a:r>
            <a:r>
              <a:rPr lang="en-GB" altLang="en-US" sz="2800" dirty="0"/>
              <a:t>it true that the genome is the information subsystem of the cell </a:t>
            </a:r>
            <a:r>
              <a:rPr lang="en-GB" altLang="en-US" sz="2800" dirty="0" smtClean="0"/>
              <a:t>?</a:t>
            </a:r>
          </a:p>
          <a:p>
            <a:pPr marL="514350" indent="-514350">
              <a:lnSpc>
                <a:spcPct val="80000"/>
              </a:lnSpc>
              <a:buFont typeface="Wingdings" panose="05000000000000000000" pitchFamily="2" charset="2"/>
              <a:buAutoNum type="arabicPeriod" startAt="8"/>
            </a:pPr>
            <a:r>
              <a:rPr lang="en-GB" altLang="en-US" sz="2800" dirty="0" smtClean="0"/>
              <a:t>Is it true that the generation of an mRNA is a result of referencing to other genome communications ?</a:t>
            </a:r>
          </a:p>
          <a:p>
            <a:pPr marL="514350" indent="-514350">
              <a:lnSpc>
                <a:spcPct val="80000"/>
              </a:lnSpc>
              <a:buFont typeface="Wingdings" panose="05000000000000000000" pitchFamily="2" charset="2"/>
              <a:buAutoNum type="arabicPeriod" startAt="8"/>
            </a:pPr>
            <a:r>
              <a:rPr lang="en-GB" altLang="en-US" sz="2800" dirty="0" smtClean="0"/>
              <a:t>Is it true that mRNAs represent the perceptions of the genome system ?</a:t>
            </a:r>
          </a:p>
          <a:p>
            <a:pPr marL="514350" indent="-514350">
              <a:lnSpc>
                <a:spcPct val="80000"/>
              </a:lnSpc>
              <a:buFont typeface="Wingdings" panose="05000000000000000000" pitchFamily="2" charset="2"/>
              <a:buAutoNum type="arabicPeriod" startAt="8"/>
            </a:pPr>
            <a:r>
              <a:rPr lang="en-GB" altLang="en-US" sz="2800" dirty="0" smtClean="0"/>
              <a:t>Is it true that the language of the genome system is defined by grammatical rules representing the conditional probabilities of genome communications ?</a:t>
            </a:r>
            <a:endParaRPr lang="en-GB" altLang="en-US" sz="2800" dirty="0"/>
          </a:p>
        </p:txBody>
      </p:sp>
    </p:spTree>
    <p:extLst>
      <p:ext uri="{BB962C8B-B14F-4D97-AF65-F5344CB8AC3E}">
        <p14:creationId xmlns:p14="http://schemas.microsoft.com/office/powerpoint/2010/main" val="285981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4FBD592-A01F-4CA2-81EE-FECE6CE34A22}" type="slidenum">
              <a:rPr lang="en-GB" altLang="en-US"/>
              <a:pPr/>
              <a:t>6</a:t>
            </a:fld>
            <a:endParaRPr lang="en-GB" altLang="en-US"/>
          </a:p>
        </p:txBody>
      </p:sp>
      <p:sp>
        <p:nvSpPr>
          <p:cNvPr id="67586" name="Rectangle 2"/>
          <p:cNvSpPr>
            <a:spLocks noGrp="1" noChangeArrowheads="1"/>
          </p:cNvSpPr>
          <p:nvPr>
            <p:ph type="title"/>
          </p:nvPr>
        </p:nvSpPr>
        <p:spPr/>
        <p:txBody>
          <a:bodyPr/>
          <a:lstStyle/>
          <a:p>
            <a:r>
              <a:rPr lang="en-GB" altLang="en-US" sz="4000"/>
              <a:t>Cytoplasm and cellular organelles</a:t>
            </a:r>
          </a:p>
        </p:txBody>
      </p:sp>
      <p:sp>
        <p:nvSpPr>
          <p:cNvPr id="67587" name="Rectangle 3"/>
          <p:cNvSpPr>
            <a:spLocks noGrp="1" noChangeArrowheads="1"/>
          </p:cNvSpPr>
          <p:nvPr>
            <p:ph type="body" idx="1"/>
          </p:nvPr>
        </p:nvSpPr>
        <p:spPr/>
        <p:txBody>
          <a:bodyPr/>
          <a:lstStyle/>
          <a:p>
            <a:r>
              <a:rPr lang="en-GB" altLang="en-US"/>
              <a:t>Cytoplasm: solution of proteins and metabolites organised in membranes and intra-cellular matrix</a:t>
            </a:r>
          </a:p>
          <a:p>
            <a:r>
              <a:rPr lang="en-GB" altLang="en-US"/>
              <a:t>Cellular organelles: perform various functions (cellular motion, secretion, digestion,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46A917E-14DB-4446-A6F4-0315CE40872B}" type="slidenum">
              <a:rPr lang="en-GB" altLang="en-US"/>
              <a:pPr/>
              <a:t>7</a:t>
            </a:fld>
            <a:endParaRPr lang="en-GB" altLang="en-US"/>
          </a:p>
        </p:txBody>
      </p:sp>
      <p:sp>
        <p:nvSpPr>
          <p:cNvPr id="68610" name="Rectangle 2"/>
          <p:cNvSpPr>
            <a:spLocks noGrp="1" noChangeArrowheads="1"/>
          </p:cNvSpPr>
          <p:nvPr>
            <p:ph type="title"/>
          </p:nvPr>
        </p:nvSpPr>
        <p:spPr/>
        <p:txBody>
          <a:bodyPr/>
          <a:lstStyle/>
          <a:p>
            <a:r>
              <a:rPr lang="en-GB" altLang="en-US"/>
              <a:t>The nucleus</a:t>
            </a:r>
          </a:p>
        </p:txBody>
      </p:sp>
      <p:sp>
        <p:nvSpPr>
          <p:cNvPr id="68611" name="Rectangle 3"/>
          <p:cNvSpPr>
            <a:spLocks noGrp="1" noChangeArrowheads="1"/>
          </p:cNvSpPr>
          <p:nvPr>
            <p:ph type="body" idx="1"/>
          </p:nvPr>
        </p:nvSpPr>
        <p:spPr/>
        <p:txBody>
          <a:bodyPr/>
          <a:lstStyle/>
          <a:p>
            <a:pPr>
              <a:lnSpc>
                <a:spcPct val="90000"/>
              </a:lnSpc>
            </a:pPr>
            <a:r>
              <a:rPr lang="en-GB" altLang="en-US"/>
              <a:t>DNA, chromatin, RNA</a:t>
            </a:r>
          </a:p>
          <a:p>
            <a:pPr>
              <a:lnSpc>
                <a:spcPct val="90000"/>
              </a:lnSpc>
            </a:pPr>
            <a:r>
              <a:rPr lang="en-GB" altLang="en-US"/>
              <a:t>Contains the code describing cell components</a:t>
            </a:r>
          </a:p>
          <a:p>
            <a:pPr>
              <a:lnSpc>
                <a:spcPct val="90000"/>
              </a:lnSpc>
            </a:pPr>
            <a:r>
              <a:rPr lang="en-GB" altLang="en-US"/>
              <a:t>Genes code proteins</a:t>
            </a:r>
          </a:p>
          <a:p>
            <a:pPr>
              <a:lnSpc>
                <a:spcPct val="90000"/>
              </a:lnSpc>
            </a:pPr>
            <a:r>
              <a:rPr lang="en-GB" altLang="en-US"/>
              <a:t>Adenin – A, Cytosin – C, Guanin – G, Thymin – T</a:t>
            </a:r>
          </a:p>
          <a:p>
            <a:pPr>
              <a:lnSpc>
                <a:spcPct val="90000"/>
              </a:lnSpc>
            </a:pPr>
            <a:r>
              <a:rPr lang="en-GB" altLang="en-US"/>
              <a:t>DNA: organised in genes and non-coding segments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1E72207-C110-4771-99AA-3E2D1E2A34C7}" type="slidenum">
              <a:rPr lang="en-GB" altLang="en-US"/>
              <a:pPr/>
              <a:t>8</a:t>
            </a:fld>
            <a:endParaRPr lang="en-GB" altLang="en-US"/>
          </a:p>
        </p:txBody>
      </p:sp>
      <p:sp>
        <p:nvSpPr>
          <p:cNvPr id="69634" name="Rectangle 2"/>
          <p:cNvSpPr>
            <a:spLocks noGrp="1" noChangeArrowheads="1"/>
          </p:cNvSpPr>
          <p:nvPr>
            <p:ph type="title"/>
          </p:nvPr>
        </p:nvSpPr>
        <p:spPr/>
        <p:txBody>
          <a:bodyPr/>
          <a:lstStyle/>
          <a:p>
            <a:r>
              <a:rPr lang="en-GB" altLang="en-US"/>
              <a:t>Cell behaviour</a:t>
            </a:r>
          </a:p>
        </p:txBody>
      </p:sp>
      <p:sp>
        <p:nvSpPr>
          <p:cNvPr id="69635" name="Rectangle 3"/>
          <p:cNvSpPr>
            <a:spLocks noGrp="1" noChangeArrowheads="1"/>
          </p:cNvSpPr>
          <p:nvPr>
            <p:ph type="body" idx="1"/>
          </p:nvPr>
        </p:nvSpPr>
        <p:spPr/>
        <p:txBody>
          <a:bodyPr/>
          <a:lstStyle/>
          <a:p>
            <a:pPr>
              <a:lnSpc>
                <a:spcPct val="90000"/>
              </a:lnSpc>
            </a:pPr>
            <a:r>
              <a:rPr lang="en-GB" altLang="en-US"/>
              <a:t>Selection of resources: channels, diffusion, fagocitosis</a:t>
            </a:r>
          </a:p>
          <a:p>
            <a:pPr>
              <a:lnSpc>
                <a:spcPct val="90000"/>
              </a:lnSpc>
            </a:pPr>
            <a:r>
              <a:rPr lang="en-GB" altLang="en-US"/>
              <a:t>Digestion</a:t>
            </a:r>
          </a:p>
          <a:p>
            <a:pPr>
              <a:lnSpc>
                <a:spcPct val="90000"/>
              </a:lnSpc>
            </a:pPr>
            <a:r>
              <a:rPr lang="en-GB" altLang="en-US"/>
              <a:t>Generation of new proteins the main building blocks of the cell</a:t>
            </a:r>
          </a:p>
          <a:p>
            <a:pPr>
              <a:lnSpc>
                <a:spcPct val="90000"/>
              </a:lnSpc>
            </a:pPr>
            <a:r>
              <a:rPr lang="en-GB" altLang="en-US"/>
              <a:t>Multiplication: self-replication</a:t>
            </a:r>
          </a:p>
          <a:p>
            <a:pPr>
              <a:lnSpc>
                <a:spcPct val="90000"/>
              </a:lnSpc>
            </a:pPr>
            <a:r>
              <a:rPr lang="en-GB" altLang="en-US"/>
              <a:t>Self-defence: secretion of self-defensive proteins (e.g., anti-penicillin proteins)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9064F93-E5DD-44FB-B258-BC118608B018}" type="slidenum">
              <a:rPr lang="en-GB" altLang="en-US"/>
              <a:pPr/>
              <a:t>9</a:t>
            </a:fld>
            <a:endParaRPr lang="en-GB" altLang="en-US"/>
          </a:p>
        </p:txBody>
      </p:sp>
      <p:sp>
        <p:nvSpPr>
          <p:cNvPr id="70658" name="Rectangle 2"/>
          <p:cNvSpPr>
            <a:spLocks noGrp="1" noChangeArrowheads="1"/>
          </p:cNvSpPr>
          <p:nvPr>
            <p:ph type="title"/>
          </p:nvPr>
        </p:nvSpPr>
        <p:spPr/>
        <p:txBody>
          <a:bodyPr/>
          <a:lstStyle/>
          <a:p>
            <a:r>
              <a:rPr lang="en-GB" altLang="en-US"/>
              <a:t>Cell behaviour – Revisited </a:t>
            </a:r>
          </a:p>
        </p:txBody>
      </p:sp>
      <p:sp>
        <p:nvSpPr>
          <p:cNvPr id="70659" name="Rectangle 3"/>
          <p:cNvSpPr>
            <a:spLocks noGrp="1" noChangeArrowheads="1"/>
          </p:cNvSpPr>
          <p:nvPr>
            <p:ph type="body" idx="1"/>
          </p:nvPr>
        </p:nvSpPr>
        <p:spPr/>
        <p:txBody>
          <a:bodyPr/>
          <a:lstStyle/>
          <a:p>
            <a:pPr>
              <a:lnSpc>
                <a:spcPct val="90000"/>
              </a:lnSpc>
            </a:pPr>
            <a:r>
              <a:rPr lang="en-GB" altLang="en-US" sz="2800"/>
              <a:t>The cell produces proteins at the ribosomes using RNA copies of the DNA genes</a:t>
            </a:r>
          </a:p>
          <a:p>
            <a:pPr>
              <a:lnSpc>
                <a:spcPct val="90000"/>
              </a:lnSpc>
            </a:pPr>
            <a:r>
              <a:rPr lang="en-GB" altLang="en-US" sz="2800"/>
              <a:t>The proteins participate in the transformation of other proteins and metabolites (e.g., lipids, sugars, etc.)</a:t>
            </a:r>
          </a:p>
          <a:p>
            <a:pPr>
              <a:lnSpc>
                <a:spcPct val="90000"/>
              </a:lnSpc>
            </a:pPr>
            <a:r>
              <a:rPr lang="en-GB" altLang="en-US" sz="2800"/>
              <a:t>Some proteins select good resources (e.g., channel proteins), others trigger self-defence responses (e.g., receptor proteins), others act as enzymes catalysing reactions between proteins</a:t>
            </a:r>
          </a:p>
        </p:txBody>
      </p:sp>
    </p:spTree>
  </p:cSld>
  <p:clrMapOvr>
    <a:masterClrMapping/>
  </p:clrMapOvr>
</p:sld>
</file>

<file path=ppt/theme/theme1.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4657</TotalTime>
  <Words>2469</Words>
  <Application>Microsoft Office PowerPoint</Application>
  <PresentationFormat>On-screen Show (4:3)</PresentationFormat>
  <Paragraphs>287</Paragraphs>
  <Slides>55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Symbol</vt:lpstr>
      <vt:lpstr>Tahoma</vt:lpstr>
      <vt:lpstr>Times New Roman</vt:lpstr>
      <vt:lpstr>Wingdings</vt:lpstr>
      <vt:lpstr>Whirlpool</vt:lpstr>
      <vt:lpstr>Bitmap Image</vt:lpstr>
      <vt:lpstr>Evolution of Complex Systems</vt:lpstr>
      <vt:lpstr>Objectives</vt:lpstr>
      <vt:lpstr>Cells</vt:lpstr>
      <vt:lpstr>Cell structure</vt:lpstr>
      <vt:lpstr>Cell wall and membrane</vt:lpstr>
      <vt:lpstr>Cytoplasm and cellular organelles</vt:lpstr>
      <vt:lpstr>The nucleus</vt:lpstr>
      <vt:lpstr>Cell behaviour</vt:lpstr>
      <vt:lpstr>Cell behaviour – Revisited </vt:lpstr>
      <vt:lpstr>Amino acids</vt:lpstr>
      <vt:lpstr>Amino acids</vt:lpstr>
      <vt:lpstr>Proteins</vt:lpstr>
      <vt:lpstr>Proteins in action</vt:lpstr>
      <vt:lpstr>Protein interactions</vt:lpstr>
      <vt:lpstr>Signalling pathways</vt:lpstr>
      <vt:lpstr>Communications in the cell</vt:lpstr>
      <vt:lpstr>Referencing in the cell</vt:lpstr>
      <vt:lpstr>The system boundary</vt:lpstr>
      <vt:lpstr>Actions of the cell</vt:lpstr>
      <vt:lpstr>Perceptions of the cell</vt:lpstr>
      <vt:lpstr>The cell as a system</vt:lpstr>
      <vt:lpstr>Meaningful and meaningless</vt:lpstr>
      <vt:lpstr>Antibiotics, toxins, prions</vt:lpstr>
      <vt:lpstr>The language of the cell</vt:lpstr>
      <vt:lpstr>Structures and subsystems of the cell</vt:lpstr>
      <vt:lpstr>Memories of protein interactions</vt:lpstr>
      <vt:lpstr>RNA interactions</vt:lpstr>
      <vt:lpstr>Memories of RNA interactions</vt:lpstr>
      <vt:lpstr>Memories of molecular interactions</vt:lpstr>
      <vt:lpstr>The information subsystem</vt:lpstr>
      <vt:lpstr>Prokaryotes </vt:lpstr>
      <vt:lpstr>Eukaryotes </vt:lpstr>
      <vt:lpstr> Genome</vt:lpstr>
      <vt:lpstr>Gene regulation</vt:lpstr>
      <vt:lpstr>Communications in the genome</vt:lpstr>
      <vt:lpstr>Referencing in the genome</vt:lpstr>
      <vt:lpstr>The system boundary</vt:lpstr>
      <vt:lpstr>Genome actions</vt:lpstr>
      <vt:lpstr>Genome perceptions</vt:lpstr>
      <vt:lpstr> The genome as a system</vt:lpstr>
      <vt:lpstr>Genome expansion</vt:lpstr>
      <vt:lpstr>System language in the genome</vt:lpstr>
      <vt:lpstr>Meaningful and meaningless</vt:lpstr>
      <vt:lpstr>Viruses</vt:lpstr>
      <vt:lpstr>Faults, errors and failure</vt:lpstr>
      <vt:lpstr>Adaptation – Cell </vt:lpstr>
      <vt:lpstr>Adaptation – Genome</vt:lpstr>
      <vt:lpstr>Adaptation of the genome</vt:lpstr>
      <vt:lpstr>Complexity of cells</vt:lpstr>
      <vt:lpstr>Complexity of the genome</vt:lpstr>
      <vt:lpstr>Summary – 1  </vt:lpstr>
      <vt:lpstr>Summary – 2  </vt:lpstr>
      <vt:lpstr>Q&amp;A – 1 </vt:lpstr>
      <vt:lpstr>Q&amp;A – 2 </vt:lpstr>
      <vt:lpstr>Q&amp;A – 3  </vt:lpstr>
    </vt:vector>
  </TitlesOfParts>
  <Company>Psychology / University of Newcastle upon Tyne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Complexity</dc:title>
  <dc:creator>Andras</dc:creator>
  <cp:lastModifiedBy>Peter</cp:lastModifiedBy>
  <cp:revision>61</cp:revision>
  <dcterms:created xsi:type="dcterms:W3CDTF">2002-03-10T14:00:31Z</dcterms:created>
  <dcterms:modified xsi:type="dcterms:W3CDTF">2022-09-03T09:49:35Z</dcterms:modified>
</cp:coreProperties>
</file>